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5"/>
  </p:notesMasterIdLst>
  <p:sldIdLst>
    <p:sldId id="287" r:id="rId2"/>
    <p:sldId id="26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57" r:id="rId11"/>
    <p:sldId id="258" r:id="rId12"/>
    <p:sldId id="261" r:id="rId13"/>
    <p:sldId id="25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1B67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84266-8D63-4CA2-8C52-47AC56CB6F9E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E9514-9317-4152-8D79-2F35B308E3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708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1470-9FB8-4AAB-BE05-EABD34DF5C59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5BBD-D077-4F43-AFEC-E7FE999DF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1470-9FB8-4AAB-BE05-EABD34DF5C59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5BBD-D077-4F43-AFEC-E7FE999DF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1470-9FB8-4AAB-BE05-EABD34DF5C59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5BBD-D077-4F43-AFEC-E7FE999DF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1470-9FB8-4AAB-BE05-EABD34DF5C59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5BBD-D077-4F43-AFEC-E7FE999DF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1470-9FB8-4AAB-BE05-EABD34DF5C59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5BBD-D077-4F43-AFEC-E7FE999DF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1470-9FB8-4AAB-BE05-EABD34DF5C59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5BBD-D077-4F43-AFEC-E7FE999DF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1470-9FB8-4AAB-BE05-EABD34DF5C59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5BBD-D077-4F43-AFEC-E7FE999DF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1470-9FB8-4AAB-BE05-EABD34DF5C59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5BBD-D077-4F43-AFEC-E7FE999DF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1470-9FB8-4AAB-BE05-EABD34DF5C59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5BBD-D077-4F43-AFEC-E7FE999DF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1470-9FB8-4AAB-BE05-EABD34DF5C59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5BBD-D077-4F43-AFEC-E7FE999DF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1470-9FB8-4AAB-BE05-EABD34DF5C59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5BBD-D077-4F43-AFEC-E7FE999DF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B1470-9FB8-4AAB-BE05-EABD34DF5C59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55BBD-D077-4F43-AFEC-E7FE999DF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jpeg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aina.aib.ru/primeti/01/14.ht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millionreferatov.ru/pictures_fail/72/431_1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alks.ru/reference/dictionary/dictionary2/famous2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0%B8%D0%B1%D0%B8%D1%80%D1%8C" TargetMode="External"/><Relationship Id="rId3" Type="http://schemas.openxmlformats.org/officeDocument/2006/relationships/hyperlink" Target="http://ru.wikipedia.org/w/index.php?title=%D0%A7%D0%B5%D1%82%D0%B2%D0%B5%D1%80%D1%82%D0%B8%D1%87%D0%BD%D1%8B%D0%B5_%D0%BE%D0%BB%D0%B5%D0%B4%D0%B5%D0%BD%D0%B5%D0%BD%D0%B8%D1%8F&amp;action=edit&amp;redlink=1" TargetMode="External"/><Relationship Id="rId7" Type="http://schemas.openxmlformats.org/officeDocument/2006/relationships/hyperlink" Target="http://ru.wikipedia.org/wiki/%D0%9E%D1%84%D0%B8%D1%86%D0%B5%D1%80" TargetMode="External"/><Relationship Id="rId12" Type="http://schemas.openxmlformats.org/officeDocument/2006/relationships/image" Target="../media/image15.png"/><Relationship Id="rId2" Type="http://schemas.openxmlformats.org/officeDocument/2006/relationships/hyperlink" Target="http://ru.wikipedia.org/wiki/%D0%A0%D1%83%D1%81%D1%81%D0%BA%D0%BE%D0%B5_%D0%B3%D0%B5%D0%BE%D0%B3%D1%80%D0%B0%D1%84%D0%B8%D1%87%D0%B5%D1%81%D0%BA%D0%BE%D0%B5_%D0%BE%D0%B1%D1%89%D0%B5%D1%81%D1%82%D0%B2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862" TargetMode="External"/><Relationship Id="rId11" Type="http://schemas.openxmlformats.org/officeDocument/2006/relationships/hyperlink" Target="http://ru.wikipedia.org/wiki/1866" TargetMode="External"/><Relationship Id="rId5" Type="http://schemas.openxmlformats.org/officeDocument/2006/relationships/hyperlink" Target="http://ru.wikipedia.org/wiki/%D0%9F%D0%B0%D0%B6%D0%B5%D1%81%D0%BA%D0%B8%D0%B9_%D0%BA%D0%BE%D1%80%D0%BF%D1%83%D1%81" TargetMode="External"/><Relationship Id="rId10" Type="http://schemas.openxmlformats.org/officeDocument/2006/relationships/hyperlink" Target="http://ru.wikipedia.org/wiki/1867" TargetMode="External"/><Relationship Id="rId4" Type="http://schemas.openxmlformats.org/officeDocument/2006/relationships/hyperlink" Target="http://ru.wikipedia.org/wiki/%D0%92%D0%B5%D1%87%D0%BD%D0%B0%D1%8F_%D0%BC%D0%B5%D1%80%D0%B7%D0%BB%D0%BE%D1%82%D0%B0" TargetMode="External"/><Relationship Id="rId9" Type="http://schemas.openxmlformats.org/officeDocument/2006/relationships/hyperlink" Target="http://ru.wikipedia.org/wiki/%D0%9C%D0%B0%D0%BD%D1%87%D0%B6%D1%83%D1%80%D0%B8%D1%8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500" b="1" cap="all" dirty="0" smtClean="0">
                <a:ln w="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Знаменитые земляки </a:t>
            </a:r>
            <a:br>
              <a:rPr lang="ru-RU" sz="5500" b="1" cap="all" dirty="0" smtClean="0">
                <a:ln w="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</a:br>
            <a:r>
              <a:rPr lang="ru-RU" sz="5500" b="1" cap="all" dirty="0" smtClean="0">
                <a:ln w="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Липецкой области</a:t>
            </a:r>
            <a:endParaRPr lang="ru-RU" sz="5500" b="1" cap="all" dirty="0">
              <a:ln w="0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Picture 11" descr="reg48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080" y="3370830"/>
            <a:ext cx="2790642" cy="2723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642910" y="428604"/>
            <a:ext cx="7643866" cy="92869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666633"/>
                </a:solidFill>
                <a:latin typeface="Arial" pitchFamily="34" charset="0"/>
                <a:cs typeface="Arial" pitchFamily="34" charset="0"/>
              </a:rPr>
              <a:t>Флавицкий Флавиан Михайлович </a:t>
            </a:r>
            <a:br>
              <a:rPr lang="ru-RU" sz="2000" b="1" dirty="0" smtClean="0">
                <a:solidFill>
                  <a:srgbClr val="666633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666633"/>
                </a:solidFill>
                <a:latin typeface="Arial" pitchFamily="34" charset="0"/>
                <a:cs typeface="Arial" pitchFamily="34" charset="0"/>
              </a:rPr>
              <a:t>6 января 1848 – 19 октября 1917</a:t>
            </a:r>
            <a:br>
              <a:rPr lang="ru-RU" sz="2000" b="1" dirty="0" smtClean="0">
                <a:solidFill>
                  <a:srgbClr val="666633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666633"/>
                </a:solidFill>
                <a:latin typeface="Arial" pitchFamily="34" charset="0"/>
                <a:cs typeface="Arial" pitchFamily="34" charset="0"/>
              </a:rPr>
              <a:t>родился в Усмани</a:t>
            </a:r>
            <a:endParaRPr lang="ru-RU" sz="2000" b="1" dirty="0">
              <a:solidFill>
                <a:srgbClr val="6666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071678"/>
            <a:ext cx="8215370" cy="2571768"/>
          </a:xfrm>
          <a:ln>
            <a:noFill/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b="1" dirty="0"/>
              <a:t>Р</a:t>
            </a:r>
            <a:r>
              <a:rPr lang="ru-RU" sz="2400" b="1" dirty="0" smtClean="0"/>
              <a:t>усский </a:t>
            </a:r>
            <a:r>
              <a:rPr lang="ru-RU" sz="2400" b="1" dirty="0"/>
              <a:t>химик, </a:t>
            </a:r>
            <a:r>
              <a:rPr lang="ru-RU" sz="2400" b="1" dirty="0" smtClean="0"/>
              <a:t>член-корреспондент</a:t>
            </a:r>
          </a:p>
          <a:p>
            <a:pPr algn="ctr">
              <a:buNone/>
            </a:pPr>
            <a:r>
              <a:rPr lang="ru-RU" sz="2400" b="1" dirty="0" smtClean="0"/>
              <a:t>Петербургской АН.</a:t>
            </a:r>
          </a:p>
          <a:p>
            <a:pPr algn="ctr">
              <a:buNone/>
            </a:pPr>
            <a:r>
              <a:rPr lang="ru-RU" sz="2400" b="1" dirty="0" smtClean="0"/>
              <a:t>По </a:t>
            </a:r>
            <a:r>
              <a:rPr lang="ru-RU" sz="2400" b="1" dirty="0"/>
              <a:t>окончании Харьковского </a:t>
            </a:r>
            <a:r>
              <a:rPr lang="ru-RU" sz="2400" b="1" dirty="0" smtClean="0"/>
              <a:t>университета</a:t>
            </a:r>
          </a:p>
          <a:p>
            <a:pPr algn="ctr">
              <a:buNone/>
            </a:pPr>
            <a:r>
              <a:rPr lang="ru-RU" sz="2400" b="1" dirty="0" smtClean="0"/>
              <a:t>работал у А. М</a:t>
            </a:r>
            <a:r>
              <a:rPr lang="ru-RU" sz="2400" b="1" dirty="0"/>
              <a:t>. Бутлерова; </a:t>
            </a:r>
            <a:endParaRPr lang="ru-RU" sz="2400" b="1" dirty="0" smtClean="0"/>
          </a:p>
          <a:p>
            <a:pPr algn="ctr">
              <a:buNone/>
            </a:pPr>
            <a:r>
              <a:rPr lang="ru-RU" sz="2400" b="1" dirty="0" smtClean="0"/>
              <a:t>с </a:t>
            </a:r>
            <a:r>
              <a:rPr lang="ru-RU" sz="2400" b="1" dirty="0"/>
              <a:t>1873 до </a:t>
            </a:r>
            <a:r>
              <a:rPr lang="ru-RU" sz="2400" b="1" dirty="0" smtClean="0"/>
              <a:t>конца жизни </a:t>
            </a:r>
            <a:r>
              <a:rPr lang="ru-RU" sz="2400" b="1" dirty="0"/>
              <a:t>преподавал </a:t>
            </a:r>
            <a:r>
              <a:rPr lang="ru-RU" sz="2400" b="1" dirty="0" smtClean="0"/>
              <a:t>в</a:t>
            </a:r>
          </a:p>
          <a:p>
            <a:pPr algn="ctr">
              <a:buNone/>
            </a:pPr>
            <a:r>
              <a:rPr lang="ru-RU" sz="2400" b="1" dirty="0" smtClean="0"/>
              <a:t>Казанском университете. </a:t>
            </a:r>
            <a:endParaRPr lang="ru-RU" sz="2600" b="1" dirty="0"/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фот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714356"/>
            <a:ext cx="1357322" cy="20717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flav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9" y="4429132"/>
            <a:ext cx="2714644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flav-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224" y="785794"/>
            <a:ext cx="800100" cy="1280019"/>
          </a:xfrm>
          <a:prstGeom prst="rect">
            <a:avLst/>
          </a:prstGeom>
        </p:spPr>
      </p:pic>
      <p:pic>
        <p:nvPicPr>
          <p:cNvPr id="1026" name="Picture 2" descr="E:\Рабочий стол\земляки ученые\флавицкий\flav-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715076">
            <a:off x="516613" y="4365147"/>
            <a:ext cx="1439862" cy="2000249"/>
          </a:xfrm>
          <a:prstGeom prst="rect">
            <a:avLst/>
          </a:prstGeom>
          <a:noFill/>
        </p:spPr>
      </p:pic>
      <p:pic>
        <p:nvPicPr>
          <p:cNvPr id="11" name="Рисунок 10" descr="flav-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051869">
            <a:off x="1753248" y="4798052"/>
            <a:ext cx="2071692" cy="1553769"/>
          </a:xfrm>
          <a:prstGeom prst="rect">
            <a:avLst/>
          </a:prstGeom>
        </p:spPr>
      </p:pic>
      <p:pic>
        <p:nvPicPr>
          <p:cNvPr id="10" name="Рисунок 9" descr="flav-7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667186">
            <a:off x="3367602" y="4867192"/>
            <a:ext cx="1860018" cy="139501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500042"/>
            <a:ext cx="3500462" cy="142876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666633"/>
                </a:solidFill>
              </a:rPr>
              <a:t>Леон Николаевич Шишков</a:t>
            </a:r>
            <a:br>
              <a:rPr lang="ru-RU" sz="2000" b="1" dirty="0" smtClean="0">
                <a:solidFill>
                  <a:srgbClr val="666633"/>
                </a:solidFill>
              </a:rPr>
            </a:br>
            <a:r>
              <a:rPr lang="ru-RU" sz="2000" b="1" dirty="0" smtClean="0">
                <a:solidFill>
                  <a:srgbClr val="666633"/>
                </a:solidFill>
              </a:rPr>
              <a:t/>
            </a:r>
            <a:br>
              <a:rPr lang="ru-RU" sz="2000" b="1" dirty="0" smtClean="0">
                <a:solidFill>
                  <a:srgbClr val="666633"/>
                </a:solidFill>
              </a:rPr>
            </a:br>
            <a:r>
              <a:rPr lang="ru-RU" sz="2000" b="1" dirty="0" smtClean="0">
                <a:solidFill>
                  <a:srgbClr val="666633"/>
                </a:solidFill>
              </a:rPr>
              <a:t> родился 7 марта 1830 года в селе </a:t>
            </a:r>
            <a:r>
              <a:rPr lang="ru-RU" sz="2000" b="1" dirty="0" err="1" smtClean="0">
                <a:solidFill>
                  <a:srgbClr val="666633"/>
                </a:solidFill>
              </a:rPr>
              <a:t>Спешнево</a:t>
            </a:r>
            <a:r>
              <a:rPr lang="ru-RU" sz="2000" b="1" dirty="0" smtClean="0">
                <a:solidFill>
                  <a:srgbClr val="666633"/>
                </a:solidFill>
              </a:rPr>
              <a:t> </a:t>
            </a:r>
            <a:r>
              <a:rPr lang="ru-RU" sz="2000" b="1" dirty="0" err="1" smtClean="0">
                <a:solidFill>
                  <a:srgbClr val="666633"/>
                </a:solidFill>
              </a:rPr>
              <a:t>Данковского</a:t>
            </a:r>
            <a:r>
              <a:rPr lang="ru-RU" sz="2000" b="1" dirty="0" smtClean="0">
                <a:solidFill>
                  <a:srgbClr val="666633"/>
                </a:solidFill>
              </a:rPr>
              <a:t> уезда</a:t>
            </a:r>
            <a:endParaRPr lang="ru-RU" sz="2000" b="1" dirty="0">
              <a:solidFill>
                <a:srgbClr val="66663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928935"/>
            <a:ext cx="7358114" cy="321471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r>
              <a:rPr lang="ru-RU" sz="5100" dirty="0" smtClean="0"/>
              <a:t>Исследовательская </a:t>
            </a:r>
            <a:r>
              <a:rPr lang="ru-RU" sz="5100" dirty="0"/>
              <a:t>работа Л.Н.Шишкова была посвящена изучению и развитию химии взрывчатых веществ. </a:t>
            </a:r>
          </a:p>
          <a:p>
            <a:r>
              <a:rPr lang="ru-RU" sz="5100" dirty="0"/>
              <a:t>Леон Николаевич происходил из старинного дворянского рода, известного на Руси с начала XV века</a:t>
            </a:r>
            <a:r>
              <a:rPr lang="ru-RU" sz="5100" dirty="0" smtClean="0"/>
              <a:t>.</a:t>
            </a:r>
          </a:p>
          <a:p>
            <a:r>
              <a:rPr lang="ru-RU" sz="5100" dirty="0" smtClean="0"/>
              <a:t> Прадедом </a:t>
            </a:r>
            <a:r>
              <a:rPr lang="ru-RU" sz="5100" dirty="0"/>
              <a:t>Леона Николаевича со стороны отца был знаменитый Андрей Тимофеевич Болотов - известнейший в России деятель в области сельского хозяйства и писатель конца XVIII-начала XIX веков</a:t>
            </a:r>
            <a:r>
              <a:rPr lang="ru-RU" sz="5100" dirty="0" smtClean="0"/>
              <a:t>.</a:t>
            </a:r>
          </a:p>
          <a:p>
            <a:r>
              <a:rPr lang="ru-RU" sz="5100" dirty="0" smtClean="0"/>
              <a:t> </a:t>
            </a:r>
            <a:r>
              <a:rPr lang="ru-RU" sz="5100" dirty="0"/>
              <a:t>А прадедом по матери ему приходился последний царь Грузии Георгий XII. Таковы удивительные страницы родословной русского ученого XIX века. </a:t>
            </a:r>
          </a:p>
          <a:p>
            <a:r>
              <a:rPr lang="ru-RU" sz="5100" dirty="0" smtClean="0"/>
              <a:t>Отец </a:t>
            </a:r>
            <a:r>
              <a:rPr lang="ru-RU" sz="5100" dirty="0"/>
              <a:t>его - Николай Петрович Шишков - известен как выдающийся деятель сельского хозяйства своего времени, один из основателей свеклосахарного производства в России. </a:t>
            </a:r>
          </a:p>
          <a:p>
            <a:endParaRPr lang="ru-RU" dirty="0"/>
          </a:p>
        </p:txBody>
      </p:sp>
      <p:pic>
        <p:nvPicPr>
          <p:cNvPr id="5" name="Рисунок 4" descr="отец шишков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714356"/>
            <a:ext cx="1928826" cy="2096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D:\Милякова И.А\краеведение\знаменитые земляки\шишков\шишков\родовая усадьба шишков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1142984"/>
            <a:ext cx="2071702" cy="142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28" y="642918"/>
            <a:ext cx="3471858" cy="1511288"/>
          </a:xfrm>
        </p:spPr>
        <p:txBody>
          <a:bodyPr>
            <a:normAutofit/>
          </a:bodyPr>
          <a:lstStyle/>
          <a:p>
            <a:r>
              <a:rPr lang="ru-RU" sz="2000" b="1" dirty="0" err="1" smtClean="0">
                <a:solidFill>
                  <a:srgbClr val="666633"/>
                </a:solidFill>
              </a:rPr>
              <a:t>Ошанин</a:t>
            </a:r>
            <a:r>
              <a:rPr lang="ru-RU" sz="2000" b="1" dirty="0" smtClean="0">
                <a:solidFill>
                  <a:srgbClr val="666633"/>
                </a:solidFill>
              </a:rPr>
              <a:t> Василий Федорович (1844-1917) – русский зоолог и путешественник, ученый-энтомолог</a:t>
            </a:r>
            <a:endParaRPr lang="ru-RU" sz="2000" b="1" dirty="0">
              <a:solidFill>
                <a:srgbClr val="66663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643181"/>
            <a:ext cx="7215238" cy="35004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lvl="0">
              <a:buNone/>
            </a:pPr>
            <a:r>
              <a:rPr lang="ru-RU" dirty="0" smtClean="0"/>
              <a:t>     Родился в селе </a:t>
            </a:r>
            <a:r>
              <a:rPr lang="ru-RU" dirty="0" err="1" smtClean="0"/>
              <a:t>Политово</a:t>
            </a:r>
            <a:r>
              <a:rPr lang="ru-RU" dirty="0" smtClean="0"/>
              <a:t>, </a:t>
            </a:r>
            <a:r>
              <a:rPr lang="ru-RU" dirty="0" err="1" smtClean="0"/>
              <a:t>Данковского</a:t>
            </a:r>
            <a:r>
              <a:rPr lang="ru-RU" dirty="0" smtClean="0"/>
              <a:t> района.</a:t>
            </a:r>
          </a:p>
          <a:p>
            <a:pPr lvl="0">
              <a:buNone/>
            </a:pPr>
            <a:r>
              <a:rPr lang="ru-RU" dirty="0" smtClean="0"/>
              <a:t>    Большие заслуги принадлежат ему и в области географии.</a:t>
            </a:r>
          </a:p>
          <a:p>
            <a:pPr lvl="0">
              <a:buNone/>
            </a:pPr>
            <a:r>
              <a:rPr lang="ru-RU" dirty="0" smtClean="0"/>
              <a:t>     В 1872—1906 работал в Туркестане, где изучал насекомых.</a:t>
            </a:r>
          </a:p>
          <a:p>
            <a:pPr lvl="0">
              <a:buNone/>
            </a:pPr>
            <a:r>
              <a:rPr lang="ru-RU" dirty="0" smtClean="0"/>
              <a:t>      За эти годы он глубоко познал Среднюю Азию — далекую и глубокую в те времена окраину России с ее высочайшими горами и необозримыми пустынями. 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     В 1878 возглавил экспедицию на Памир по исследованию бассейна реки Пяндж, во время которой открыл хребет Петра </a:t>
            </a:r>
            <a:r>
              <a:rPr lang="en-US" dirty="0" smtClean="0"/>
              <a:t>I </a:t>
            </a:r>
            <a:r>
              <a:rPr lang="ru-RU" dirty="0" smtClean="0"/>
              <a:t>и крупный ледник, названный им именем своего большого друга, выдающегося натуралиста и путешественника </a:t>
            </a:r>
            <a:r>
              <a:rPr lang="ru-RU" dirty="0" err="1" smtClean="0"/>
              <a:t>Федченко</a:t>
            </a:r>
            <a:r>
              <a:rPr lang="ru-RU" dirty="0" smtClean="0"/>
              <a:t>. </a:t>
            </a:r>
          </a:p>
          <a:p>
            <a:pPr lvl="0">
              <a:buNone/>
            </a:pPr>
            <a:r>
              <a:rPr lang="ru-RU" dirty="0" smtClean="0"/>
              <a:t>       Летом 1906 </a:t>
            </a:r>
            <a:r>
              <a:rPr lang="ru-RU" dirty="0" err="1" smtClean="0"/>
              <a:t>Ошанин</a:t>
            </a:r>
            <a:r>
              <a:rPr lang="ru-RU" dirty="0" smtClean="0"/>
              <a:t> вышел в отставку и переехал из Ташкента в Петербург. 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     Он составил систематический и географический каталог всех </a:t>
            </a:r>
            <a:r>
              <a:rPr lang="ru-RU" dirty="0" err="1" smtClean="0"/>
              <a:t>полужесткокрылых</a:t>
            </a:r>
            <a:r>
              <a:rPr lang="ru-RU" dirty="0" smtClean="0"/>
              <a:t> насекомых. Этот трехтомный труд — единственный в своем роде каталог, до сих пор являющийся настольной книгой всех энтомологов мира.</a:t>
            </a:r>
            <a:endParaRPr lang="ru-RU" dirty="0"/>
          </a:p>
        </p:txBody>
      </p:sp>
      <p:pic>
        <p:nvPicPr>
          <p:cNvPr id="2050" name="Picture 2" descr="E:\Рабочий стол\1 0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57166"/>
            <a:ext cx="1643074" cy="1910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500043"/>
            <a:ext cx="3214710" cy="1500197"/>
          </a:xfrm>
        </p:spPr>
        <p:txBody>
          <a:bodyPr>
            <a:noAutofit/>
          </a:bodyPr>
          <a:lstStyle/>
          <a:p>
            <a:r>
              <a:rPr lang="ru-RU" sz="1600" dirty="0" smtClean="0"/>
              <a:t>Путешествуйте по Липецкому краю, и вы узнаете не только об этом удивительном уголке Черноземья, но и о великих людях, родившихся и живших здесь.  </a:t>
            </a:r>
            <a:br>
              <a:rPr lang="ru-RU" sz="1600" dirty="0" smtClean="0"/>
            </a:br>
            <a:endParaRPr lang="ru-RU" sz="1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7" name="Рисунок 6" descr="фото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2143116"/>
            <a:ext cx="1357322" cy="17145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отец шишков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12" y="3786190"/>
            <a:ext cx="1571636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 descr="E:\Рабочий стол\1 03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4357694"/>
            <a:ext cx="1643074" cy="1910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857620" y="1428735"/>
            <a:ext cx="4143404" cy="471488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Семенов-Тян-Шанский Петр Петрович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Лодыгин Александр Николаевич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Славянов Николай Гаврилович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Чаплыгин Сергей Алексеевич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Мушкетов Иван Васильевич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Кропоткин Петр Алексеевич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11" descr="reg48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4357694"/>
            <a:ext cx="1428759" cy="1558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olpictures.ru/photocache/07/07974fd5ca391687b4b2884430e761a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928670"/>
            <a:ext cx="2857520" cy="317657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Documents and Settings\Администратор\Рабочий стол\Тян-шанский\semenov_ty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00108"/>
            <a:ext cx="1752600" cy="14191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571480"/>
            <a:ext cx="7400948" cy="57152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Семенов-Тян-Шанский Петр Петрович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46" y="1142984"/>
            <a:ext cx="6215106" cy="243841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 smtClean="0">
                <a:solidFill>
                  <a:srgbClr val="FF0000"/>
                </a:solidFill>
              </a:rPr>
              <a:t>Петр Петрович Семенов-Тян-Шанский</a:t>
            </a:r>
            <a:r>
              <a:rPr lang="ru-RU" sz="1200" dirty="0" smtClean="0">
                <a:solidFill>
                  <a:srgbClr val="FF0000"/>
                </a:solidFill>
              </a:rPr>
              <a:t> - Почетный член Петербургской академии наук и Академии художеств, родился </a:t>
            </a:r>
            <a:r>
              <a:rPr lang="ru-RU" sz="1200" dirty="0" smtClean="0">
                <a:solidFill>
                  <a:srgbClr val="FF0000"/>
                </a:solidFill>
                <a:hlinkClick r:id="rId3" tooltip="14 января"/>
              </a:rPr>
              <a:t>14 января</a:t>
            </a:r>
            <a:r>
              <a:rPr lang="ru-RU" sz="1200" dirty="0" smtClean="0">
                <a:solidFill>
                  <a:srgbClr val="FF0000"/>
                </a:solidFill>
              </a:rPr>
              <a:t> 1827 года.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200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Петр Петрович Семенов, с 1906 года носивший фамилию Семенов-Тян-Шанский, родился 2(14) января 1827 года в усадьбе </a:t>
            </a:r>
            <a:r>
              <a:rPr lang="ru-RU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Рязанка</a:t>
            </a: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около села </a:t>
            </a:r>
            <a:r>
              <a:rPr lang="ru-RU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Урусово</a:t>
            </a: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Раненбургского</a:t>
            </a: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уезда Рязанской губернии, в большой дружной семье. Кроме Петра в семье жили старшие брат и сестра, приемная дочь Ольга, дедушка Николай Петрович и обе бабушки».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Географ, статистик, общественный деятель, почетный член Петербургской АН (1873). Вице-председатель и глава Русского географического общества (с 1873 года) и Русского энтомологического общества (с 1889 года). В 1856-1857 годах Петр Семенов исследовал Тянь-Шань, дал первую схему его орографии и высотной зональности.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Петр Петрович Семенов-Тян-Шанский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4214818"/>
            <a:ext cx="1581150" cy="18762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28" name="Picture 4" descr="C:\Documents and Settings\Администратор\Рабочий стол\Тян-шанский\R14_01_0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2643182"/>
            <a:ext cx="1476372" cy="129761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2857488" y="4143380"/>
            <a:ext cx="392431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Инициатор ряда экспедиций в Центральную Азию. Организатор первой переписи населения России 1897 года. </a:t>
            </a:r>
            <a:r>
              <a:rPr lang="ru-RU" sz="1500" b="1" dirty="0">
                <a:latin typeface="+mn-lt"/>
                <a:cs typeface="+mn-cs"/>
              </a:rPr>
              <a:t>Петр Петрович Семенов-Тян-Шанский руководил изданием многотомных сводок по географии России: «Географическо-статистический словарь Российской империи», «Россия. Полное географическое описание нашего отечества» (совместно с В. И. Ламанским)». </a:t>
            </a:r>
          </a:p>
        </p:txBody>
      </p:sp>
      <p:pic>
        <p:nvPicPr>
          <p:cNvPr id="1029" name="Picture 5" descr="C:\Documents and Settings\Администратор\Рабочий стол\Тян-шанский\1911semenov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768" y="4429132"/>
            <a:ext cx="1472647" cy="17732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mhtml:file://C:\Documents%20and%20Settings\Администратор\Рабочий%20стол\липецкие%20ученые\Комната%20-%20музей%20А_Н_Лодыгина.mht!http://www.tstu.ru/win/kultur/kul_img/mus_img/lod_img/lamps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3786190"/>
            <a:ext cx="1785950" cy="23765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Лодыгин Александр Николаевич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28800" y="762000"/>
            <a:ext cx="6886604" cy="2133600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       ЛОДЫГИН Александр Николаевич (1847-1923), российский электротехник. Изобрел угольную лампу накаливания (1872, патент 1874). Один из основателей электротермии. Ломоносовская премия. (1874).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       Лодыгин родился в имении отца. В 1867 он, как и полагалось в дворянской семье, окончил Московское военное училище, но вскоре вышел в отставку. Некоторое время работал на Тульском оружейном заводе молотобойцем и слесарем, а затем переехал в Петербург.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4495800"/>
            <a:ext cx="563406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u="sng" dirty="0">
                <a:latin typeface="+mn-lt"/>
                <a:cs typeface="+mn-cs"/>
              </a:rPr>
              <a:t>Лампа Лодыгина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latin typeface="+mn-lt"/>
                <a:cs typeface="+mn-cs"/>
              </a:rPr>
              <a:t>В лампе Лодыгина ток накаливал тонкий стерженек из ретортного угля, находящийся под стеклянным колпаком. Срок службы первых ламп составлял 30-40 минут. В дальнейшем Лодыгин применил в лампе несколько стержней, включавшихся один за другим по мере сгорания, а затем – откачивание воздуха и накаливание в вакууме. Все усовершенствования подобного рода позволили довести срок службы лампы до 700-1000 часов.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6390" name="Picture 6" descr="mhtml:file://C:\Documents%20and%20Settings\Администратор\Рабочий%20стол\липецкие%20ученые\Комната%20-%20музей%20А_Н_Лодыгина.mht!http://www.tstu.ru/win/kultur/kul_img/mus_img/lod_img/lodyg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714488"/>
            <a:ext cx="1428760" cy="21431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391" name="Picture 7" descr="C:\Documents and Settings\Администратор\Рабочий стол\лодыгин\97-0710_lodygi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2928934"/>
            <a:ext cx="2616890" cy="18882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Н. Г. Славянов.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928934"/>
            <a:ext cx="2971800" cy="31267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Славянов Николай Гаврилович</a:t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857232"/>
            <a:ext cx="8358214" cy="2114568"/>
          </a:xfrm>
        </p:spPr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Славянов Николай Гаврилович – русский изобретатель-электротехник, один из создателей дуговой электросварки, горный инженер и металлург. Он родился 5 мая 1854 года в селе Никольское Задонского уезда Воронежской губернии, в семье потомственного дворянина. </a:t>
            </a:r>
            <a:br>
              <a:rPr lang="ru-RU" b="1" dirty="0" smtClean="0"/>
            </a:br>
            <a:endParaRPr lang="ru-RU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В 1890-1891 гг. Николай Славянов получил патенты на изобретенный им способ электрической отливки металлов в России, Франции, Англии, Германии, Австро-Венгрии, Бельгии, подал заявки на патенты в США, Швеции и Италии. Летом 1891 года он был назначен Горным начальником Пермских заводов. Вместе со строителем первых в России мартеновских печей А.А. </a:t>
            </a:r>
            <a:r>
              <a:rPr lang="ru-RU" b="1" dirty="0" err="1" smtClean="0"/>
              <a:t>Износковым</a:t>
            </a:r>
            <a:r>
              <a:rPr lang="ru-RU" b="1" dirty="0" smtClean="0"/>
              <a:t> Славянов создал новые артиллерийские снаряды, которые по прочности не уступали снарядам </a:t>
            </a:r>
            <a:r>
              <a:rPr lang="ru-RU" b="1" dirty="0" err="1" smtClean="0"/>
              <a:t>Круппа</a:t>
            </a:r>
            <a:r>
              <a:rPr lang="ru-RU" b="1" dirty="0" smtClean="0"/>
              <a:t>. </a:t>
            </a:r>
          </a:p>
        </p:txBody>
      </p:sp>
      <p:sp>
        <p:nvSpPr>
          <p:cNvPr id="6149" name="Rectangle 1"/>
          <p:cNvSpPr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3000372"/>
            <a:ext cx="492922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  <a:cs typeface="+mn-cs"/>
              </a:rPr>
              <a:t>В 1892 году способ «электрической отливки» металлов наблюдали посетители IV Петербургской электрической выставки Русского технического общества. На этой выставке Николай Славянов был удостоен золотой медали и почетного диплома “за удачное применение вольтовой дуги к производству металлических отливок и последующей их обработке с целью изменения химического состава металла и улучшения его механических свойств”. В 1893 году на Всемирной выставке в Чикаго Славянову за его изобретение была также присуждена золотая медаль.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  <a:cs typeface="+mn-cs"/>
              </a:rPr>
              <a:t>Возникший еще на IV Электрической выставке спор с </a:t>
            </a:r>
            <a:r>
              <a:rPr lang="ru-RU" sz="1400" dirty="0">
                <a:latin typeface="+mn-lt"/>
                <a:cs typeface="+mn-cs"/>
                <a:hlinkClick r:id="rId4" tooltip="Биография Бенардоса  Николая Николаевича."/>
              </a:rPr>
              <a:t>Николаем </a:t>
            </a:r>
            <a:r>
              <a:rPr lang="ru-RU" sz="1400" dirty="0" err="1">
                <a:latin typeface="+mn-lt"/>
                <a:cs typeface="+mn-cs"/>
                <a:hlinkClick r:id="rId4" tooltip="Биография Бенардоса  Николая Николаевича."/>
              </a:rPr>
              <a:t>Бенардосом</a:t>
            </a:r>
            <a:r>
              <a:rPr lang="ru-RU" sz="1400" dirty="0">
                <a:latin typeface="+mn-lt"/>
                <a:cs typeface="+mn-cs"/>
              </a:rPr>
              <a:t> о приоритете в изобретении электросварки через несколько лет был решен в суде. Суд установил полную самостоятельность «электрической отливки» Славянова и «</a:t>
            </a:r>
            <a:r>
              <a:rPr lang="ru-RU" sz="1400" dirty="0" err="1">
                <a:latin typeface="+mn-lt"/>
                <a:cs typeface="+mn-cs"/>
              </a:rPr>
              <a:t>электрогефеста</a:t>
            </a:r>
            <a:r>
              <a:rPr lang="ru-RU" sz="1400" dirty="0">
                <a:latin typeface="+mn-lt"/>
                <a:cs typeface="+mn-cs"/>
              </a:rPr>
              <a:t>» </a:t>
            </a:r>
            <a:r>
              <a:rPr lang="ru-RU" sz="1400" dirty="0" err="1">
                <a:latin typeface="+mn-lt"/>
                <a:cs typeface="+mn-cs"/>
              </a:rPr>
              <a:t>Бенардоса</a:t>
            </a:r>
            <a:r>
              <a:rPr lang="ru-RU" sz="1400" dirty="0">
                <a:latin typeface="+mn-lt"/>
                <a:cs typeface="+mn-cs"/>
              </a:rPr>
              <a:t>. </a:t>
            </a:r>
            <a:r>
              <a:rPr lang="ru-RU" sz="1400" dirty="0">
                <a:solidFill>
                  <a:schemeClr val="bg1"/>
                </a:solidFill>
                <a:latin typeface="+mn-lt"/>
                <a:cs typeface="+mn-cs"/>
              </a:rPr>
              <a:t/>
            </a:r>
            <a:br>
              <a:rPr lang="ru-RU" sz="1400" dirty="0">
                <a:solidFill>
                  <a:schemeClr val="bg1"/>
                </a:solidFill>
                <a:latin typeface="+mn-lt"/>
                <a:cs typeface="+mn-cs"/>
              </a:rPr>
            </a:br>
            <a:endParaRPr lang="ru-RU" sz="14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mhtml:file://C:\Documents%20and%20Settings\Администратор\Рабочий%20стол\липецкие%20ученые\Чаплыгин%20Сергей%20Алексеевич.mht!http://www.hrono.ru/img/portrety/chaplyg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14422"/>
            <a:ext cx="1643074" cy="16430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Чаплыгин Сергей Алексеевич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971800"/>
            <a:ext cx="7429552" cy="3100406"/>
          </a:xfrm>
        </p:spPr>
        <p:txBody>
          <a:bodyPr rtlCol="0">
            <a:normAutofit fontScale="3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Окончив в 1886 году гимназию с золотой медалью, Сергей поступает на физико-математический факультет Московского университета. Чаплыгин начинает свой первый научный труд по гидродинамике "О движении тяжелых тел в несжимаемой жидкости". Это исследование было представлено в 1890 году Чаплыгиным в качестве дипломной работы. Сергей Чаплыгин был оставлен в университете для подготовки к профессорскому званию. В 1894 году он становится приват-доцентом Московского университета.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700" dirty="0" smtClean="0"/>
              <a:t>Вторая научная работа ученого "О некоторых случаях движения твердого тела в жидкости", опубликованная в 1897 году, была защищена им в следующем году в качестве магистерской диссертации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700" dirty="0" smtClean="0"/>
              <a:t>В 1931 году Чаплыгин написал работу "К теории открылка и закрылка". Чем меньше скорость самолета, тем легче ему совершить посадку, тем она безопаснее. Но небольшая скорость - это малая подъемная сила. При недостаточной же подъемной силе самолет может упасть на землю и разбиться. Следовательно, надо увеличивать скорость, чтобы самолет держался в воздухе. Получается замкнутый круг. Работы Чаплыгина помогли разорвать этот круг.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700" dirty="0" smtClean="0"/>
              <a:t>В 1926 году Чаплыгин был избран членом-корреспондентом Академии наук СССР, а 12 января 1929 года - академиком.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700" dirty="0" smtClean="0"/>
              <a:t>В 1933 году Чаплыгин был награжден орденом Ленина, а в феврале 1941 года ему было присвоено высокое звание Героя Социалистического Труда.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700" dirty="0" smtClean="0"/>
              <a:t>В октябре 1941 года вместе с институтом Чаплыгин уехал в Новосибирск.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700" dirty="0" smtClean="0"/>
              <a:t>Сергей Алексеевич умер в Новосибирске 8 октября 1942 года.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57600" y="1071546"/>
            <a:ext cx="477205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Чаплыгин Сергей Алексеевич (1869-1942), российский ученый, один из основоположников аэродинамики, академик АН СССР (1929), Герой Социалистического Труда (1941). Труды по теоретической механике, </a:t>
            </a:r>
            <a:r>
              <a:rPr lang="ru-RU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гидро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-, </a:t>
            </a:r>
            <a:r>
              <a:rPr lang="ru-RU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аэро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 и газовой динамике. Совместно с Н. Е. Жуковским участвовал в организации Центрального аэрогидродинамического института (ЦАГИ, 1918, в 1921-41 научный руководитель).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Администратор\Рабочий стол\Безымянный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3429000"/>
            <a:ext cx="2614606" cy="2921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Мушкетов Иван Васильевич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14612" y="928670"/>
            <a:ext cx="5857916" cy="250033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dirty="0" smtClean="0"/>
              <a:t>Русский геолог, путешественник, исследователь Средней Азии, Урала и Кавказа И.В.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1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dirty="0" smtClean="0"/>
              <a:t>Мушкетов родился 9 (21) января 1850 года на Дону, в станице Алексеевской Области войска Донского, ныне Волгоградской области. Он родился в небогатой казачьей семье. Рано потеряв мать, воспитывался у деда, который часто брал внука с собой в поездки по донским степям. Возможно, эти впечатления и породили пристрастие к путешествиям, изучению природы.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dirty="0" smtClean="0"/>
              <a:t> В семь лет мальчик был отдан в уездное училище, в 9 лет - в классическую гимназию Новочеркасска. Еще учась в гимназии, Иван Мушкетов увлекся минералогией. Ученики гимназии часто выходили на экскурсии в окрестности города.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dirty="0" smtClean="0"/>
              <a:t> Ваню </a:t>
            </a:r>
            <a:r>
              <a:rPr lang="ru-RU" sz="1100" dirty="0" err="1" smtClean="0"/>
              <a:t>Мушкетова</a:t>
            </a:r>
            <a:r>
              <a:rPr lang="ru-RU" sz="1100" dirty="0" smtClean="0"/>
              <a:t> товарищи называли "каменщиком", потому что он любил собирать коллекции камней. А на меловых кручах реки Бузулук он часто находил причудливые раковины ископаемых животных и другие следы первобытной жизни. Он хорошо знал свойства различных минералов, собирал коллекции растений и насекомых. </a:t>
            </a:r>
            <a:br>
              <a:rPr lang="ru-RU" sz="1100" dirty="0" smtClean="0"/>
            </a:br>
            <a:endParaRPr lang="ru-RU" sz="1100" dirty="0"/>
          </a:p>
        </p:txBody>
      </p:sp>
      <p:sp>
        <p:nvSpPr>
          <p:cNvPr id="8197" name="Прямоугольник 4"/>
          <p:cNvSpPr>
            <a:spLocks noChangeArrowheads="1"/>
          </p:cNvSpPr>
          <p:nvPr/>
        </p:nvSpPr>
        <p:spPr bwMode="auto">
          <a:xfrm>
            <a:off x="642910" y="3929065"/>
            <a:ext cx="545309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>
                <a:latin typeface="Calibri" pitchFamily="34" charset="0"/>
              </a:rPr>
              <a:t>Один из первооткрывателей Средней Азии Иван Васильевич Мушкетов, известный путешественник, геолог и географ, в своих работах раскрыл почти полную картину геологического строения огромной территории и заложил основы палеогеографии Средней Азии</a:t>
            </a:r>
            <a:r>
              <a:rPr lang="ru-RU" sz="1200" b="1" dirty="0" smtClean="0">
                <a:latin typeface="Calibri" pitchFamily="34" charset="0"/>
              </a:rPr>
              <a:t>.</a:t>
            </a:r>
          </a:p>
          <a:p>
            <a:r>
              <a:rPr lang="ru-RU" sz="1200" b="1" dirty="0" smtClean="0">
                <a:latin typeface="Calibri" pitchFamily="34" charset="0"/>
              </a:rPr>
              <a:t> </a:t>
            </a:r>
            <a:r>
              <a:rPr lang="ru-RU" sz="1200" b="1" dirty="0">
                <a:latin typeface="Calibri" pitchFamily="34" charset="0"/>
              </a:rPr>
              <a:t>Он первым среди ученых установил генетическую связь землетрясений с горообразовательными процессами. Ранее считалось, что землетрясения вызваны извержением вулканов. По инициативе Ивана Васильевича Географическое общество впервые в России стало проводить сейсмические наблюдения. Сегодня специалисты-сейсмологи вооружены новой чувствительной техникой, но законы сейсмологии были заложены и выявлены нашими предшественниками, в том числе </a:t>
            </a:r>
            <a:r>
              <a:rPr lang="ru-RU" sz="1200" b="1" dirty="0" err="1">
                <a:latin typeface="Calibri" pitchFamily="34" charset="0"/>
              </a:rPr>
              <a:t>Мушкетовым</a:t>
            </a:r>
            <a:r>
              <a:rPr lang="ru-RU" sz="1200" b="1" dirty="0">
                <a:latin typeface="Calibri" pitchFamily="34" charset="0"/>
              </a:rPr>
              <a:t>. </a:t>
            </a:r>
            <a:br>
              <a:rPr lang="ru-RU" sz="1200" b="1" dirty="0">
                <a:latin typeface="Calibri" pitchFamily="34" charset="0"/>
              </a:rPr>
            </a:br>
            <a:endParaRPr lang="ru-RU" sz="1200" b="1" dirty="0">
              <a:latin typeface="Calibri" pitchFamily="34" charset="0"/>
            </a:endParaRPr>
          </a:p>
        </p:txBody>
      </p:sp>
      <p:pic>
        <p:nvPicPr>
          <p:cNvPr id="19460" name="Picture 4" descr="Мушкетов Иван Васильевич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071546"/>
            <a:ext cx="1500198" cy="1571636"/>
          </a:xfrm>
          <a:prstGeom prst="roundRect">
            <a:avLst>
              <a:gd name="adj" fmla="val 9255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38200" y="914400"/>
            <a:ext cx="4800600" cy="685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1" dirty="0" smtClean="0"/>
              <a:t>Кропоткин </a:t>
            </a:r>
            <a:br>
              <a:rPr lang="ru-RU" sz="1800" b="1" dirty="0" smtClean="0"/>
            </a:br>
            <a:r>
              <a:rPr lang="ru-RU" sz="1800" b="1" dirty="0" smtClean="0"/>
              <a:t>Петр </a:t>
            </a:r>
            <a:br>
              <a:rPr lang="ru-RU" sz="1800" b="1" dirty="0" smtClean="0"/>
            </a:br>
            <a:r>
              <a:rPr lang="ru-RU" sz="1800" b="1" dirty="0" smtClean="0"/>
              <a:t>Алексеевич</a:t>
            </a:r>
            <a:br>
              <a:rPr lang="ru-RU" sz="1800" b="1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4419600"/>
            <a:ext cx="8001056" cy="1866920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900" dirty="0" smtClean="0"/>
              <a:t>Петр Кропоткин сделал выдающийся вклад в геологические и географические науки.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900" dirty="0" smtClean="0"/>
              <a:t> Его деятельность началась с научных экспедиций в Сибири, позже он был секретарем </a:t>
            </a:r>
            <a:r>
              <a:rPr lang="ru-RU" sz="2900" dirty="0" smtClean="0">
                <a:hlinkClick r:id="rId2" tooltip="Русское географическое общество"/>
              </a:rPr>
              <a:t>Русского Географического общества</a:t>
            </a:r>
            <a:r>
              <a:rPr lang="ru-RU" sz="29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900" dirty="0" smtClean="0"/>
              <a:t>Кропоткин заложил основу теории </a:t>
            </a:r>
            <a:r>
              <a:rPr lang="ru-RU" sz="2900" dirty="0" smtClean="0">
                <a:hlinkClick r:id="rId3" tooltip="Четвертичные оледенения (страница отсутствует)"/>
              </a:rPr>
              <a:t>четвертичных оледенений</a:t>
            </a:r>
            <a:r>
              <a:rPr lang="ru-RU" sz="2900" dirty="0" smtClean="0"/>
              <a:t> и ввел термин </a:t>
            </a:r>
            <a:r>
              <a:rPr lang="ru-RU" sz="2900" dirty="0" smtClean="0">
                <a:hlinkClick r:id="rId4" tooltip="Вечная мерзлота"/>
              </a:rPr>
              <a:t>вечная мерзлота</a:t>
            </a:r>
            <a:r>
              <a:rPr lang="ru-RU" sz="2900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900" dirty="0" smtClean="0"/>
              <a:t>Доклад о существовании в недалеком прошлом ледниковой эпохи он сделал 21 марта 1874 года, а на следующий день был арестован за принадлежность к тайному революционному кружку и заключен в Петропавловскую крепость.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9220" name="Прямоугольник 3"/>
          <p:cNvSpPr>
            <a:spLocks noChangeArrowheads="1"/>
          </p:cNvSpPr>
          <p:nvPr/>
        </p:nvSpPr>
        <p:spPr bwMode="auto">
          <a:xfrm>
            <a:off x="3048000" y="642918"/>
            <a:ext cx="5167338" cy="37856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dirty="0">
                <a:latin typeface="Calibri" pitchFamily="34" charset="0"/>
              </a:rPr>
              <a:t>Среднее образование получил в 1-й Московской гимназии, окончил с отличием </a:t>
            </a:r>
            <a:r>
              <a:rPr lang="ru-RU" sz="1600" dirty="0">
                <a:latin typeface="Calibri" pitchFamily="34" charset="0"/>
                <a:hlinkClick r:id="rId5" tooltip="Пажеский корпус"/>
              </a:rPr>
              <a:t>Пажеский корпус</a:t>
            </a:r>
            <a:r>
              <a:rPr lang="ru-RU" sz="1600" dirty="0">
                <a:latin typeface="Calibri" pitchFamily="34" charset="0"/>
              </a:rPr>
              <a:t> (</a:t>
            </a:r>
            <a:r>
              <a:rPr lang="ru-RU" sz="1600" dirty="0">
                <a:latin typeface="Calibri" pitchFamily="34" charset="0"/>
                <a:hlinkClick r:id="rId6" tooltip="1862"/>
              </a:rPr>
              <a:t>1862</a:t>
            </a:r>
            <a:r>
              <a:rPr lang="ru-RU" sz="1600" dirty="0">
                <a:latin typeface="Calibri" pitchFamily="34" charset="0"/>
              </a:rPr>
              <a:t>), был произведён в </a:t>
            </a:r>
            <a:r>
              <a:rPr lang="ru-RU" sz="1600" dirty="0">
                <a:latin typeface="Calibri" pitchFamily="34" charset="0"/>
                <a:hlinkClick r:id="rId7" tooltip="Офицер"/>
              </a:rPr>
              <a:t>офицеры</a:t>
            </a:r>
            <a:r>
              <a:rPr lang="ru-RU" sz="1600" dirty="0">
                <a:latin typeface="Calibri" pitchFamily="34" charset="0"/>
              </a:rPr>
              <a:t>. Несколько лет служил в </a:t>
            </a:r>
            <a:r>
              <a:rPr lang="ru-RU" sz="1600" dirty="0">
                <a:latin typeface="Calibri" pitchFamily="34" charset="0"/>
                <a:hlinkClick r:id="rId8" tooltip="Сибирь"/>
              </a:rPr>
              <a:t>Сибири</a:t>
            </a:r>
            <a:r>
              <a:rPr lang="ru-RU" sz="1600" dirty="0">
                <a:latin typeface="Calibri" pitchFamily="34" charset="0"/>
              </a:rPr>
              <a:t>, в Амурском казачьем войске, участвовал в экспедициях в Восточной Сибири, в </a:t>
            </a:r>
            <a:r>
              <a:rPr lang="ru-RU" sz="1600" dirty="0">
                <a:latin typeface="Calibri" pitchFamily="34" charset="0"/>
                <a:hlinkClick r:id="rId9" tooltip="Манчжурия"/>
              </a:rPr>
              <a:t>Маньчжурии</a:t>
            </a:r>
            <a:r>
              <a:rPr lang="ru-RU" sz="1600" dirty="0">
                <a:latin typeface="Calibri" pitchFamily="34" charset="0"/>
              </a:rPr>
              <a:t>, где занимается геологическими исследованиями; трудится в комиссиях — по подготовке проекта реформ тюрем и систем ссылки, а также над составлением проекта городского самоуправления, но постепенно закоренелая система бюрократии на местах похоронила идею реформистского преобразования, что глубоко задело П. А. Кропоткина. В </a:t>
            </a:r>
            <a:r>
              <a:rPr lang="ru-RU" sz="1600" dirty="0">
                <a:latin typeface="Calibri" pitchFamily="34" charset="0"/>
                <a:hlinkClick r:id="rId10" tooltip="1867"/>
              </a:rPr>
              <a:t>1867</a:t>
            </a:r>
            <a:r>
              <a:rPr lang="ru-RU" sz="1600" dirty="0">
                <a:latin typeface="Calibri" pitchFamily="34" charset="0"/>
              </a:rPr>
              <a:t>, (после восстания польских каторжан в </a:t>
            </a:r>
            <a:r>
              <a:rPr lang="ru-RU" sz="1600" dirty="0">
                <a:latin typeface="Calibri" pitchFamily="34" charset="0"/>
                <a:hlinkClick r:id="rId11" tooltip="1866"/>
              </a:rPr>
              <a:t>1866</a:t>
            </a:r>
            <a:r>
              <a:rPr lang="ru-RU" sz="1600" dirty="0">
                <a:latin typeface="Calibri" pitchFamily="34" charset="0"/>
              </a:rPr>
              <a:t>) Петр и его брат Александр расстались с военной службой. Ни тот ни другой не участвовали и не согласились бы участвовать в подавлении восстания.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000100" y="1981200"/>
            <a:ext cx="1438300" cy="17335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357554" y="571479"/>
          <a:ext cx="5143536" cy="57864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269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7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6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Кто?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Что? Открытие 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Где? Область знания 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4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1. Мушкетов Иван Васильевич 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Средняя Азия, Урал Кавказ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Российский путешественник, геолог и исследователь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94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2. Семенов Петр Петрович 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Экспедиции на Тян- Шань, в Среднюю Азию 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Географ, статист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4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3. Кропоткин Петр Алексеевич </a:t>
                      </a:r>
                      <a:endParaRPr lang="ru-RU" sz="1100" b="1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4. Лодыгин Александр Николаевич 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/>
                        <a:t>Витимское</a:t>
                      </a:r>
                      <a:r>
                        <a:rPr lang="ru-RU" sz="1100" dirty="0" smtClean="0"/>
                        <a:t> </a:t>
                      </a:r>
                      <a:r>
                        <a:rPr lang="ru-RU" sz="1100" dirty="0"/>
                        <a:t>и </a:t>
                      </a:r>
                      <a:r>
                        <a:rPr lang="ru-RU" sz="1100" dirty="0" err="1"/>
                        <a:t>Патомское</a:t>
                      </a:r>
                      <a:r>
                        <a:rPr lang="ru-RU" sz="1100" dirty="0"/>
                        <a:t> нагорье </a:t>
                      </a:r>
                      <a:endParaRPr lang="ru-RU" sz="11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100" u="sng" dirty="0" smtClean="0">
                          <a:latin typeface="+mn-lt"/>
                          <a:cs typeface="+mn-cs"/>
                        </a:rPr>
                        <a:t>Лампа Лодыгина</a:t>
                      </a:r>
                    </a:p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100" dirty="0" smtClean="0">
                          <a:latin typeface="+mn-lt"/>
                          <a:cs typeface="+mn-cs"/>
                        </a:rPr>
                        <a:t>В лампе Лодыгина ток накаливал тонкий стерженек из ретортного угля, находящийся под стеклянным колпаком</a:t>
                      </a: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Ученый в области физической географии, </a:t>
                      </a:r>
                      <a:endParaRPr lang="ru-RU" sz="11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Российский </a:t>
                      </a:r>
                      <a:r>
                        <a:rPr lang="ru-RU" sz="1100" dirty="0"/>
                        <a:t>электротехник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8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5. Славянов Николай Гаврилович 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Сварочный аппарат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Изобретатель, электротехник 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8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6. Чаплыгин Сергей Алексеевич 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Открытие в области механики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Основоположник аэродинамики, математики 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050" name="Picture 2" descr="http://zdravoved.name/wp-content/uploads/2015/10/chistaya-kni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214554"/>
            <a:ext cx="2286016" cy="1857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1669</Words>
  <Application>Microsoft Office PowerPoint</Application>
  <PresentationFormat>Экран (4:3)</PresentationFormat>
  <Paragraphs>112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Знаменитые земляки  Липецкой области</vt:lpstr>
      <vt:lpstr>Презентация PowerPoint</vt:lpstr>
      <vt:lpstr>Семенов-Тян-Шанский Петр Петрович </vt:lpstr>
      <vt:lpstr>Лодыгин Александр Николаевич </vt:lpstr>
      <vt:lpstr>Славянов Николай Гаврилович </vt:lpstr>
      <vt:lpstr> Чаплыгин Сергей Алексеевич </vt:lpstr>
      <vt:lpstr> Мушкетов Иван Васильевич </vt:lpstr>
      <vt:lpstr>Кропоткин  Петр  Алексеевич </vt:lpstr>
      <vt:lpstr>Презентация PowerPoint</vt:lpstr>
      <vt:lpstr>Флавицкий Флавиан Михайлович  6 января 1848 – 19 октября 1917 родился в Усмани</vt:lpstr>
      <vt:lpstr>Леон Николаевич Шишков   родился 7 марта 1830 года в селе Спешнево Данковского уезда</vt:lpstr>
      <vt:lpstr>Ошанин Василий Федорович (1844-1917) – русский зоолог и путешественник, ученый-энтомолог</vt:lpstr>
      <vt:lpstr>Путешествуйте по Липецкому краю, и вы узнаете не только об этом удивительном уголке Черноземья, но и о великих людях, родившихся и живших здесь.   </vt:lpstr>
    </vt:vector>
  </TitlesOfParts>
  <Company>МОУСОШ №6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Земляки ученые  и их деятельность</dc:title>
  <dc:creator>11 кабинет</dc:creator>
  <cp:lastModifiedBy>User</cp:lastModifiedBy>
  <cp:revision>36</cp:revision>
  <dcterms:created xsi:type="dcterms:W3CDTF">2008-12-01T06:22:36Z</dcterms:created>
  <dcterms:modified xsi:type="dcterms:W3CDTF">2021-05-12T06:48:38Z</dcterms:modified>
</cp:coreProperties>
</file>