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82" r:id="rId14"/>
    <p:sldId id="278" r:id="rId15"/>
    <p:sldId id="279" r:id="rId16"/>
    <p:sldId id="283" r:id="rId17"/>
    <p:sldId id="280" r:id="rId18"/>
    <p:sldId id="285" r:id="rId19"/>
    <p:sldId id="281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4B51F-7A5D-4C20-9541-E6A9E24DB7F8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E4016-EA30-4ADD-AA35-47A5B636D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E4016-EA30-4ADD-AA35-47A5B636DC5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FC94-52D1-4F82-83AD-0ABC6255504E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52E3-6844-4164-BED3-D85F0EBFB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FC94-52D1-4F82-83AD-0ABC6255504E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52E3-6844-4164-BED3-D85F0EBFB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FC94-52D1-4F82-83AD-0ABC6255504E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52E3-6844-4164-BED3-D85F0EBFB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FC94-52D1-4F82-83AD-0ABC6255504E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52E3-6844-4164-BED3-D85F0EBFB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FC94-52D1-4F82-83AD-0ABC6255504E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52E3-6844-4164-BED3-D85F0EBFB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FC94-52D1-4F82-83AD-0ABC6255504E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52E3-6844-4164-BED3-D85F0EBFB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FC94-52D1-4F82-83AD-0ABC6255504E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52E3-6844-4164-BED3-D85F0EBFB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FC94-52D1-4F82-83AD-0ABC6255504E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52E3-6844-4164-BED3-D85F0EBFB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FC94-52D1-4F82-83AD-0ABC6255504E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52E3-6844-4164-BED3-D85F0EBFB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FC94-52D1-4F82-83AD-0ABC6255504E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52E3-6844-4164-BED3-D85F0EBFB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FC94-52D1-4F82-83AD-0ABC6255504E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52E3-6844-4164-BED3-D85F0EBFB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EFC94-52D1-4F82-83AD-0ABC6255504E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F52E3-6844-4164-BED3-D85F0EBFB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5" name="Picture 9" descr="https://catherineasquithgallery.com/uploads/posts/2021-02/1613253898_151-p-skachat-zimnie-kartinki-besplatno-na-sinem-196.jpg"/>
          <p:cNvPicPr>
            <a:picLocks noChangeAspect="1" noChangeArrowheads="1"/>
          </p:cNvPicPr>
          <p:nvPr/>
        </p:nvPicPr>
        <p:blipFill>
          <a:blip r:embed="rId3"/>
          <a:srcRect l="23622" r="7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1714488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друзья зимующих птиц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Подготови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Костина Н. Н.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0"/>
            <a:ext cx="91440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автономное дошкольное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образовательное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учреждение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 №4  г. Липецка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kost\Desktop\7036msbg6wY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956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929190" y="642918"/>
            <a:ext cx="3286148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8130" name="AutoShape 2" descr="blob:https://web.whatsapp.com/d6d4bbb7-78b2-4f63-8d38-82236162b7f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AutoShape 4" descr="blob:https://web.whatsapp.com/d6d4bbb7-78b2-4f63-8d38-82236162b7f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3" name="Picture 5" descr="C:\Users\nkost\Desktop\1\d6d4bbb7-78b2-4f63-8d38-82236162b7f1.jf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357298"/>
            <a:ext cx="2071702" cy="2762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48134" name="Picture 6" descr="C:\Users\nkost\Desktop\1\424cb3e8-fba4-4e8c-a203-0138c5a1e0aa.jf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285860"/>
            <a:ext cx="2000264" cy="2667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48135" name="Picture 7" descr="C:\Users\nkost\Desktop\1\07661a74-2ea9-43a6-a5df-153e51aa240b.jfif"/>
          <p:cNvPicPr>
            <a:picLocks noChangeAspect="1" noChangeArrowheads="1"/>
          </p:cNvPicPr>
          <p:nvPr/>
        </p:nvPicPr>
        <p:blipFill>
          <a:blip r:embed="rId5" cstate="print"/>
          <a:srcRect t="23730"/>
          <a:stretch>
            <a:fillRect/>
          </a:stretch>
        </p:blipFill>
        <p:spPr bwMode="auto">
          <a:xfrm>
            <a:off x="3286116" y="4214818"/>
            <a:ext cx="2483627" cy="2525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3" name="TextBox 12"/>
          <p:cNvSpPr txBox="1"/>
          <p:nvPr/>
        </p:nvSpPr>
        <p:spPr>
          <a:xfrm>
            <a:off x="642910" y="642918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Работа с родителями «Птичкина столовая»</a:t>
            </a:r>
          </a:p>
        </p:txBody>
      </p:sp>
      <p:pic>
        <p:nvPicPr>
          <p:cNvPr id="14" name="Picture 1" descr="C:\Users\nkost\Desktop\1\lg_cc7c53d570d2330b4fef48d21aedd5f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4143380"/>
            <a:ext cx="1689112" cy="231960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143240" y="1785926"/>
            <a:ext cx="31432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Трудно птицам зимовать, </a:t>
            </a:r>
            <a:b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</a:br>
            <a: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Надо птицам помогать! </a:t>
            </a:r>
            <a:b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</a:br>
            <a: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Распилить я попросил </a:t>
            </a:r>
            <a:b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</a:br>
            <a:r>
              <a:rPr lang="ru-RU" sz="20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Досочку</a:t>
            </a:r>
            <a: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еловую, </a:t>
            </a:r>
            <a:b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</a:br>
            <a: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Вместе с папой смастерил </a:t>
            </a:r>
            <a:b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</a:br>
            <a: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«Птичкину столовую».</a:t>
            </a:r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 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kost\Desktop\7036msbg6wY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956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929190" y="642918"/>
            <a:ext cx="3286148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714348" y="571480"/>
            <a:ext cx="764386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 зиму долгую в нашем саду,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                Мы приготовим птичкам еду.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                                          Прилетайте, птицы, вы сюда кормиться!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3313" name="Picture 1" descr="C:\Users\nkost\Desktop\1\5708d32a-5f89-4e12-90f0-5b45b617c262.jfif"/>
          <p:cNvPicPr>
            <a:picLocks noChangeAspect="1" noChangeArrowheads="1"/>
          </p:cNvPicPr>
          <p:nvPr/>
        </p:nvPicPr>
        <p:blipFill>
          <a:blip r:embed="rId3"/>
          <a:srcRect l="6490"/>
          <a:stretch>
            <a:fillRect/>
          </a:stretch>
        </p:blipFill>
        <p:spPr bwMode="auto">
          <a:xfrm>
            <a:off x="642910" y="1785926"/>
            <a:ext cx="6746876" cy="36075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kost\Desktop\7036msbg6wY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956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929190" y="642918"/>
            <a:ext cx="3286148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285720" y="500042"/>
            <a:ext cx="46434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Повешу на ветку простую кормушку,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неё положу я печенье и сушку.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Съедят угощенье весёлые птицы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песнями будут, с нами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делися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...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89" name="Picture 1" descr="C:\Users\nkost\Desktop\1\0c57d60c-15de-46af-9446-126effa5788d.jfif"/>
          <p:cNvPicPr>
            <a:picLocks noChangeAspect="1" noChangeArrowheads="1"/>
          </p:cNvPicPr>
          <p:nvPr/>
        </p:nvPicPr>
        <p:blipFill>
          <a:blip r:embed="rId3"/>
          <a:srcRect l="12524"/>
          <a:stretch>
            <a:fillRect/>
          </a:stretch>
        </p:blipFill>
        <p:spPr bwMode="auto">
          <a:xfrm>
            <a:off x="5072066" y="285728"/>
            <a:ext cx="3517147" cy="201033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2290" name="Picture 2" descr="C:\Users\nkost\Desktop\1\25492436-78d8-4c23-9fe0-4f9311b12a4a.jfif"/>
          <p:cNvPicPr>
            <a:picLocks noChangeAspect="1" noChangeArrowheads="1"/>
          </p:cNvPicPr>
          <p:nvPr/>
        </p:nvPicPr>
        <p:blipFill>
          <a:blip r:embed="rId4"/>
          <a:srcRect l="7894"/>
          <a:stretch>
            <a:fillRect/>
          </a:stretch>
        </p:blipFill>
        <p:spPr bwMode="auto">
          <a:xfrm>
            <a:off x="571472" y="4214818"/>
            <a:ext cx="4342707" cy="23574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2291" name="Picture 3" descr="C:\Users\nkost\Desktop\1\90bfc860-4db5-4cf0-8579-a3752025856e.jf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786322"/>
            <a:ext cx="3500462" cy="17502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2292" name="Picture 4" descr="C:\Users\nkost\Desktop\1\75800665-da81-4009-8856-7518958b6cfe.jfif"/>
          <p:cNvPicPr>
            <a:picLocks noChangeAspect="1" noChangeArrowheads="1"/>
          </p:cNvPicPr>
          <p:nvPr/>
        </p:nvPicPr>
        <p:blipFill>
          <a:blip r:embed="rId6"/>
          <a:srcRect l="3722" r="6947"/>
          <a:stretch>
            <a:fillRect/>
          </a:stretch>
        </p:blipFill>
        <p:spPr bwMode="auto">
          <a:xfrm>
            <a:off x="571472" y="1714488"/>
            <a:ext cx="4286280" cy="239910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2293" name="Picture 5" descr="C:\Users\nkost\Desktop\1\bc039844-7524-495b-a9e1-8cd5b1221414.jfif"/>
          <p:cNvPicPr>
            <a:picLocks noChangeAspect="1" noChangeArrowheads="1"/>
          </p:cNvPicPr>
          <p:nvPr/>
        </p:nvPicPr>
        <p:blipFill>
          <a:blip r:embed="rId7"/>
          <a:srcRect l="16511" r="6937"/>
          <a:stretch>
            <a:fillRect/>
          </a:stretch>
        </p:blipFill>
        <p:spPr bwMode="auto">
          <a:xfrm>
            <a:off x="5072066" y="2428868"/>
            <a:ext cx="3508792" cy="229178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kost\Desktop\7036msbg6wY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956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929190" y="642918"/>
            <a:ext cx="3286148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7169" name="Picture 1" descr="C:\Users\nkost\Desktop\1\0bb7f918-c21a-41d4-a94f-6a4f5a003542.jfif"/>
          <p:cNvPicPr>
            <a:picLocks noChangeAspect="1" noChangeArrowheads="1"/>
          </p:cNvPicPr>
          <p:nvPr/>
        </p:nvPicPr>
        <p:blipFill>
          <a:blip r:embed="rId3"/>
          <a:srcRect t="24091"/>
          <a:stretch>
            <a:fillRect/>
          </a:stretch>
        </p:blipFill>
        <p:spPr bwMode="auto">
          <a:xfrm>
            <a:off x="714348" y="2357430"/>
            <a:ext cx="2500330" cy="37959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7170" name="Picture 2" descr="C:\Users\nkost\Desktop\1\576067a1-a2ff-45fc-8502-1e5b16887b78.jfif"/>
          <p:cNvPicPr>
            <a:picLocks noChangeAspect="1" noChangeArrowheads="1"/>
          </p:cNvPicPr>
          <p:nvPr/>
        </p:nvPicPr>
        <p:blipFill>
          <a:blip r:embed="rId4"/>
          <a:srcRect r="16721"/>
          <a:stretch>
            <a:fillRect/>
          </a:stretch>
        </p:blipFill>
        <p:spPr bwMode="auto">
          <a:xfrm>
            <a:off x="3357554" y="3786190"/>
            <a:ext cx="4000528" cy="240187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7172" name="Picture 4" descr="C:\Users\nkost\Desktop\1\1dfc853f-32ea-4bdd-a983-2895f61a963d.jfif"/>
          <p:cNvPicPr>
            <a:picLocks noChangeAspect="1" noChangeArrowheads="1"/>
          </p:cNvPicPr>
          <p:nvPr/>
        </p:nvPicPr>
        <p:blipFill>
          <a:blip r:embed="rId5"/>
          <a:srcRect l="8413" r="2885"/>
          <a:stretch>
            <a:fillRect/>
          </a:stretch>
        </p:blipFill>
        <p:spPr bwMode="auto">
          <a:xfrm>
            <a:off x="3357554" y="785794"/>
            <a:ext cx="5072098" cy="28590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57158" y="857232"/>
            <a:ext cx="307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Образовательная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деятельность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kost\Desktop\7036msbg6wY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956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929190" y="642918"/>
            <a:ext cx="3286148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1670" y="571480"/>
            <a:ext cx="5494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Инсценировка «Птичья столовая»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266" name="AutoShape 2" descr="blob:https://web.whatsapp.com/37b4ebff-42c7-439b-9cd0-165dcc4514f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7" name="Picture 3" descr="C:\Users\nkost\Desktop\1\37b4ebff-42c7-439b-9cd0-165dcc4514fd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142984"/>
            <a:ext cx="7358114" cy="367905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kost\Desktop\7036msbg6wY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956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929190" y="642918"/>
            <a:ext cx="3286148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500042"/>
            <a:ext cx="7629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Библиотека юного эколога «Зимующие птицы»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41" name="Picture 1" descr="C:\Users\nkost\Desktop\1\29e4247b-ee9c-401a-85f9-dd03e039d6b9.jfif"/>
          <p:cNvPicPr>
            <a:picLocks noChangeAspect="1" noChangeArrowheads="1"/>
          </p:cNvPicPr>
          <p:nvPr/>
        </p:nvPicPr>
        <p:blipFill>
          <a:blip r:embed="rId3"/>
          <a:srcRect t="17128" b="39273"/>
          <a:stretch>
            <a:fillRect/>
          </a:stretch>
        </p:blipFill>
        <p:spPr bwMode="auto">
          <a:xfrm>
            <a:off x="4357686" y="4357694"/>
            <a:ext cx="2293918" cy="20002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242" name="Picture 2" descr="C:\Users\nkost\Desktop\1\51442484-ecac-4139-ad0c-be9d9f284553.jfif"/>
          <p:cNvPicPr>
            <a:picLocks noChangeAspect="1" noChangeArrowheads="1"/>
          </p:cNvPicPr>
          <p:nvPr/>
        </p:nvPicPr>
        <p:blipFill>
          <a:blip r:embed="rId4"/>
          <a:srcRect t="16205" b="5262"/>
          <a:stretch>
            <a:fillRect/>
          </a:stretch>
        </p:blipFill>
        <p:spPr bwMode="auto">
          <a:xfrm>
            <a:off x="642910" y="1785926"/>
            <a:ext cx="2865422" cy="450059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243" name="Picture 3" descr="C:\Users\nkost\Desktop\1\38d46512-06ae-4f2b-99e9-aee682f3c165.jfif"/>
          <p:cNvPicPr>
            <a:picLocks noChangeAspect="1" noChangeArrowheads="1"/>
          </p:cNvPicPr>
          <p:nvPr/>
        </p:nvPicPr>
        <p:blipFill>
          <a:blip r:embed="rId5"/>
          <a:srcRect l="1163" r="13953"/>
          <a:stretch>
            <a:fillRect/>
          </a:stretch>
        </p:blipFill>
        <p:spPr bwMode="auto">
          <a:xfrm>
            <a:off x="3643306" y="1071546"/>
            <a:ext cx="5214974" cy="307183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kost\Desktop\7036msbg6wY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956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929190" y="642918"/>
            <a:ext cx="3286148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571480"/>
            <a:ext cx="778674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u="sng" dirty="0" smtClean="0">
                <a:solidFill>
                  <a:srgbClr val="0070C0"/>
                </a:solidFill>
                <a:ea typeface="Times New Roman" pitchFamily="18" charset="0"/>
                <a:cs typeface="Calibri" pitchFamily="34" charset="0"/>
              </a:rPr>
              <a:t>III</a:t>
            </a:r>
            <a:r>
              <a:rPr lang="ru-RU" sz="3200" b="1" i="1" u="sng" dirty="0" smtClean="0">
                <a:solidFill>
                  <a:srgbClr val="0070C0"/>
                </a:solidFill>
                <a:ea typeface="Times New Roman" pitchFamily="18" charset="0"/>
                <a:cs typeface="Calibri" pitchFamily="34" charset="0"/>
              </a:rPr>
              <a:t> этап</a:t>
            </a:r>
            <a:r>
              <a:rPr lang="en-US" sz="3200" b="1" i="1" u="sng" dirty="0" smtClean="0">
                <a:solidFill>
                  <a:srgbClr val="0070C0"/>
                </a:solidFill>
                <a:ea typeface="Times New Roman" pitchFamily="18" charset="0"/>
                <a:cs typeface="Calibri" pitchFamily="34" charset="0"/>
              </a:rPr>
              <a:t> – </a:t>
            </a:r>
            <a:r>
              <a:rPr lang="ru-RU" sz="3200" b="1" i="1" u="sng" dirty="0" smtClean="0">
                <a:solidFill>
                  <a:srgbClr val="0070C0"/>
                </a:solidFill>
                <a:ea typeface="Times New Roman" pitchFamily="18" charset="0"/>
                <a:cs typeface="Calibri" pitchFamily="34" charset="0"/>
              </a:rPr>
              <a:t>заключительный</a:t>
            </a:r>
            <a:endParaRPr lang="ru-RU" sz="3200" b="1" i="1" u="sng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643050"/>
            <a:ext cx="75724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70C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подведение итогов проекта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70C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оформление презентации проекта.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70C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выставка детских работ «Мир птиц глазами детей»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kost\Desktop\7036msbg6wY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956" y="0"/>
            <a:ext cx="9195956" cy="6858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929190" y="642918"/>
            <a:ext cx="3286148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357166"/>
            <a:ext cx="8239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Выставка детских работ «Мир птиц глазами детей»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nkost\Desktop\1\726cc3d5-7d42-4eb9-8e22-92564e01835b.jfif"/>
          <p:cNvPicPr>
            <a:picLocks noChangeAspect="1" noChangeArrowheads="1"/>
          </p:cNvPicPr>
          <p:nvPr/>
        </p:nvPicPr>
        <p:blipFill>
          <a:blip r:embed="rId3"/>
          <a:srcRect l="21797" t="2813" r="14218" b="5781"/>
          <a:stretch>
            <a:fillRect/>
          </a:stretch>
        </p:blipFill>
        <p:spPr bwMode="auto">
          <a:xfrm>
            <a:off x="4857752" y="857232"/>
            <a:ext cx="3857652" cy="2755466"/>
          </a:xfrm>
          <a:prstGeom prst="rect">
            <a:avLst/>
          </a:prstGeom>
          <a:noFill/>
        </p:spPr>
      </p:pic>
      <p:pic>
        <p:nvPicPr>
          <p:cNvPr id="9219" name="Picture 3" descr="C:\Users\nkost\Desktop\1\de9e0254-9c7c-4895-b4ca-989e2a5eb2cf.jfif"/>
          <p:cNvPicPr>
            <a:picLocks noChangeAspect="1" noChangeArrowheads="1"/>
          </p:cNvPicPr>
          <p:nvPr/>
        </p:nvPicPr>
        <p:blipFill>
          <a:blip r:embed="rId4"/>
          <a:srcRect r="1562" b="1379"/>
          <a:stretch>
            <a:fillRect/>
          </a:stretch>
        </p:blipFill>
        <p:spPr bwMode="auto">
          <a:xfrm>
            <a:off x="357158" y="3071810"/>
            <a:ext cx="4357718" cy="31515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27" name="Picture 3" descr="C:\Users\nkost\Desktop\1\depositphotos_365681232-stock-illustration-smiling-little-boy-sitting-his.jpg"/>
          <p:cNvPicPr>
            <a:picLocks noChangeAspect="1" noChangeArrowheads="1"/>
          </p:cNvPicPr>
          <p:nvPr/>
        </p:nvPicPr>
        <p:blipFill>
          <a:blip r:embed="rId5" cstate="print"/>
          <a:srcRect b="7015"/>
          <a:stretch>
            <a:fillRect/>
          </a:stretch>
        </p:blipFill>
        <p:spPr bwMode="auto">
          <a:xfrm>
            <a:off x="5072066" y="3857628"/>
            <a:ext cx="2092436" cy="2093139"/>
          </a:xfrm>
          <a:prstGeom prst="rect">
            <a:avLst/>
          </a:prstGeom>
          <a:noFill/>
        </p:spPr>
      </p:pic>
      <p:pic>
        <p:nvPicPr>
          <p:cNvPr id="1029" name="Picture 5" descr="C:\Users\nkost\Desktop\1\d6e01c606e44d657427ef7200e6079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857232"/>
            <a:ext cx="2029351" cy="199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kost\Desktop\7036msbg6wY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956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929190" y="642918"/>
            <a:ext cx="3286148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32" y="428604"/>
            <a:ext cx="5221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Результаты реализации проекта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1285860"/>
            <a:ext cx="74295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  </a:t>
            </a:r>
            <a:r>
              <a:rPr lang="ru-RU" sz="2400" dirty="0" smtClean="0">
                <a:solidFill>
                  <a:srgbClr val="0070C0"/>
                </a:solidFill>
              </a:rPr>
              <a:t>Расширен кругозор детей о зимующих птицах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  Созданы необходимые условия по формированию у дошкольников целостного представления о жизни птиц.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  На протяжении реализации проекта у детей развивалась связная речь.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  У детей сформировались любознательность, творческие способности, познавательная активность, коммуникативные навыки.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  Дети научились правильно подкармливать птиц.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  Удалось привлечь родителей к </a:t>
            </a:r>
          </a:p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совместной деятельности с детьми.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kost\Desktop\7036msbg6wY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956" y="0"/>
            <a:ext cx="9195956" cy="6858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929190" y="642918"/>
            <a:ext cx="3286148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714348" y="500042"/>
            <a:ext cx="77153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 небу весело скользят,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Летят пернатые друзья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 пропоют, чирикая: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«Спасибо вам великое! 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8193" name="Picture 1" descr="C:\Users\nkost\Desktop\1\5a763152-8d86-4fa5-ac1d-6bd7c837bfd7.jfif"/>
          <p:cNvPicPr>
            <a:picLocks noChangeAspect="1" noChangeArrowheads="1"/>
          </p:cNvPicPr>
          <p:nvPr/>
        </p:nvPicPr>
        <p:blipFill>
          <a:blip r:embed="rId3"/>
          <a:srcRect r="3387"/>
          <a:stretch>
            <a:fillRect/>
          </a:stretch>
        </p:blipFill>
        <p:spPr bwMode="auto">
          <a:xfrm>
            <a:off x="714348" y="2143116"/>
            <a:ext cx="6429421" cy="397731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kost\Desktop\7036msbg6wY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3525"/>
            <a:ext cx="9144000" cy="7174425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214414" y="642918"/>
            <a:ext cx="5857916" cy="473975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Покормите птиц зимой,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Bahnschrift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Пусть со всех концов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Bahnschrift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К вам слетятся, как домой,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Bahnschrift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Стайки на крыльцо.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Bahnschrift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Небогаты их корма,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Bahnschrift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Горсть одна нужна,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Bahnschrift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Горсть одна – и не страшна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Bahnschrift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Будет им зима.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Bahnschrift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Сколько гибнет их –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Bahnschrift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Не счесть, видеть тяжело!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Bahnschrift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А ведь в нашем сердце есть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Bahnschrift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И для них тепло.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643438" y="5429264"/>
            <a:ext cx="2214546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А. Яшин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kost\Desktop\7036msbg6wY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956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929190" y="642918"/>
            <a:ext cx="3286148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357166"/>
            <a:ext cx="7715304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  <a:latin typeface="Arial Black" pitchFamily="34" charset="0"/>
              </a:rPr>
              <a:t>Благодарю  за внимание !</a:t>
            </a:r>
            <a:endParaRPr lang="ru-RU" sz="6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2" name="Picture 2" descr="C:\Users\nkost\Desktop\1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143116"/>
            <a:ext cx="6286544" cy="388489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kost\Desktop\7036msbg6wY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956" cy="6858000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000100" y="428604"/>
            <a:ext cx="7500990" cy="567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ПАСПОРТ ПРОЕКТА: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 проекта: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информационно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исследовательский, творческий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проекта: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групповой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Продолжительность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краткосрочный.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проекта: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педагоги, воспитанники и родители старшей логопедической группы.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 реализации: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неделя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(17.01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21.01)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kost\Desktop\7036msbg6wY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95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642918"/>
            <a:ext cx="76438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                     </a:t>
            </a:r>
            <a:r>
              <a:rPr lang="ru-RU" sz="4000" b="1" dirty="0" smtClean="0">
                <a:solidFill>
                  <a:srgbClr val="0070C0"/>
                </a:solidFill>
                <a:latin typeface="Arial Black" pitchFamily="34" charset="0"/>
              </a:rPr>
              <a:t>Проблема: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Недостаточные представления детей о зимующих птицах.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placepic.ru/wp-content/uploads/2018/12/img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285992"/>
            <a:ext cx="5181579" cy="388618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kost\Desktop\7036msbg6wY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95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3" y="500042"/>
            <a:ext cx="778674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формирование экологических знаний о зимующих птицах и ответственного, бережного отношения к ним.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Пополнить предметно – развивающую среду по теме проекта.</a:t>
            </a:r>
          </a:p>
          <a:p>
            <a:pPr marL="342900" indent="-342900">
              <a:buAutoNum type="arabicPeriod" startAt="2"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Расширить кругозор детей о зимующих птицах.</a:t>
            </a:r>
          </a:p>
          <a:p>
            <a:pPr marL="342900" indent="-342900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Способствовать развитию творческих и интеллектуальных способностей воспитанников.</a:t>
            </a:r>
          </a:p>
          <a:p>
            <a:pPr marL="342900" indent="-342900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Привлечь воспитанников и родителей к помощи птицам в трудных зимних </a:t>
            </a:r>
          </a:p>
          <a:p>
            <a:pPr marL="342900" indent="-342900"/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условиях.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kost\Desktop\7036msbg6wY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956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42910" y="500042"/>
            <a:ext cx="7715304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i="1" u="sng" dirty="0" smtClean="0">
                <a:solidFill>
                  <a:srgbClr val="17365D"/>
                </a:solidFill>
                <a:latin typeface="Corsiva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3200" b="1" i="1" u="sng" dirty="0" smtClean="0">
                <a:solidFill>
                  <a:srgbClr val="0070C0"/>
                </a:solidFill>
                <a:latin typeface="Corsiva"/>
                <a:ea typeface="Times New Roman" pitchFamily="18" charset="0"/>
                <a:cs typeface="Calibri" pitchFamily="34" charset="0"/>
              </a:rPr>
              <a:t>I</a:t>
            </a: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rsiva"/>
                <a:ea typeface="Times New Roman" pitchFamily="18" charset="0"/>
                <a:cs typeface="Calibri" pitchFamily="34" charset="0"/>
              </a:rPr>
              <a:t> этап </a:t>
            </a: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Calibri" pitchFamily="34" charset="0"/>
              </a:rPr>
              <a:t>–</a:t>
            </a: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rsiva"/>
                <a:ea typeface="Times New Roman" pitchFamily="18" charset="0"/>
                <a:cs typeface="Calibri" pitchFamily="34" charset="0"/>
              </a:rPr>
              <a:t> подготовительный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Обсуждение цели, задач с детьми и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родителями.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*Создание необходимых условий для реализации проекта.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*Перспективное планирование проекта.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*Разработка и накопление методических материалов по проблеме.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*Подбор необходимой литературы по данной теме.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kost\Desktop\7036msbg6wY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95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857232"/>
            <a:ext cx="76438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smtClean="0">
                <a:solidFill>
                  <a:srgbClr val="0070C0"/>
                </a:solidFill>
                <a:ea typeface="Times New Roman" pitchFamily="18" charset="0"/>
                <a:cs typeface="Calibri" pitchFamily="34" charset="0"/>
              </a:rPr>
              <a:t>II</a:t>
            </a: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Calibri" pitchFamily="34" charset="0"/>
              </a:rPr>
              <a:t> этап</a:t>
            </a:r>
            <a:r>
              <a:rPr kumimoji="0" lang="en-US" sz="32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Calibri" pitchFamily="34" charset="0"/>
              </a:rPr>
              <a:t> –</a:t>
            </a:r>
            <a:r>
              <a:rPr kumimoji="0" lang="en-US" sz="3200" b="1" i="1" u="sng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3200" b="1" i="1" u="sng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Calibri" pitchFamily="34" charset="0"/>
              </a:rPr>
              <a:t>основной (практический)</a:t>
            </a:r>
            <a:endParaRPr lang="ru-RU" sz="3200" b="1" i="1" u="sng" dirty="0" smtClean="0">
              <a:solidFill>
                <a:srgbClr val="0070C0"/>
              </a:solidFill>
            </a:endParaRPr>
          </a:p>
          <a:p>
            <a:endParaRPr lang="ru-RU" sz="3200" dirty="0" smtClean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ru-RU" sz="3200" dirty="0" smtClean="0">
                <a:solidFill>
                  <a:srgbClr val="0070C0"/>
                </a:solidFill>
                <a:latin typeface="+mj-lt"/>
              </a:rPr>
              <a:t>Внедрение в </a:t>
            </a:r>
            <a:r>
              <a:rPr lang="ru-RU" sz="3200" dirty="0" err="1" smtClean="0">
                <a:solidFill>
                  <a:srgbClr val="0070C0"/>
                </a:solidFill>
                <a:latin typeface="+mj-lt"/>
              </a:rPr>
              <a:t>воспитательно</a:t>
            </a:r>
            <a:r>
              <a:rPr lang="ru-RU" sz="3200" dirty="0" smtClean="0">
                <a:solidFill>
                  <a:srgbClr val="0070C0"/>
                </a:solidFill>
                <a:latin typeface="+mj-lt"/>
              </a:rPr>
              <a:t> – образовательный процесс эффективных методов и приемов по расширению знаний дошкольников о зимующих птицах.</a:t>
            </a:r>
            <a:endParaRPr lang="ru-RU" sz="32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kost\Desktop\7036msbg6wY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956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1" y="642918"/>
            <a:ext cx="771530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Домашние задания родителям</a:t>
            </a:r>
          </a:p>
          <a:p>
            <a:pPr algn="ctr"/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lang="ru-RU" sz="2800" dirty="0" smtClean="0">
                <a:solidFill>
                  <a:srgbClr val="0070C0"/>
                </a:solidFill>
              </a:rPr>
              <a:t>Изготовить с ребенком кормушку и повесить ее во дворе или принести в детский сад.</a:t>
            </a:r>
          </a:p>
          <a:p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lang="ru-RU" sz="2800" dirty="0" smtClean="0">
                <a:solidFill>
                  <a:srgbClr val="0070C0"/>
                </a:solidFill>
              </a:rPr>
              <a:t>Подсыпая корм развивать словарный запас ребенка.</a:t>
            </a:r>
          </a:p>
          <a:p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lang="ru-RU" sz="2800" dirty="0" smtClean="0">
                <a:solidFill>
                  <a:srgbClr val="0070C0"/>
                </a:solidFill>
              </a:rPr>
              <a:t>Рекомендации на совместные прогулки.</a:t>
            </a:r>
          </a:p>
          <a:p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lang="ru-RU" sz="2800" dirty="0" smtClean="0">
                <a:solidFill>
                  <a:srgbClr val="0070C0"/>
                </a:solidFill>
              </a:rPr>
              <a:t>Рассмотреть зимующих птиц на иллюстрациях в журналах и книгах.</a:t>
            </a:r>
          </a:p>
          <a:p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lang="ru-RU" sz="2800" dirty="0" smtClean="0">
                <a:solidFill>
                  <a:srgbClr val="0070C0"/>
                </a:solidFill>
              </a:rPr>
              <a:t>Заучивание стихотворений о зимующих 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                                                             птицах.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kost\Desktop\7036msbg6wY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956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929190" y="642918"/>
            <a:ext cx="3286148" cy="25644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«Письма» 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На снегу, как на страничке,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Пишут голуби, синички,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Пишет стая снегирей,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Пишет серый воробей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Письма Пете и Андрюшке,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Чтобы сделали кормушки.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                      А.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Тараскина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076" name="Picture 4" descr="C:\Users\nkost\Desktop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00108"/>
            <a:ext cx="3643338" cy="2357454"/>
          </a:xfrm>
          <a:prstGeom prst="rect">
            <a:avLst/>
          </a:prstGeom>
          <a:noFill/>
        </p:spPr>
      </p:pic>
      <p:pic>
        <p:nvPicPr>
          <p:cNvPr id="3077" name="Picture 5" descr="C:\Users\nkost\Desktop\img1.jpg"/>
          <p:cNvPicPr>
            <a:picLocks noChangeAspect="1" noChangeArrowheads="1"/>
          </p:cNvPicPr>
          <p:nvPr/>
        </p:nvPicPr>
        <p:blipFill>
          <a:blip r:embed="rId4" cstate="print"/>
          <a:srcRect l="3533" t="13820"/>
          <a:stretch>
            <a:fillRect/>
          </a:stretch>
        </p:blipFill>
        <p:spPr bwMode="auto">
          <a:xfrm>
            <a:off x="4357686" y="3071810"/>
            <a:ext cx="3322970" cy="2226456"/>
          </a:xfrm>
          <a:prstGeom prst="rect">
            <a:avLst/>
          </a:prstGeom>
          <a:noFill/>
        </p:spPr>
      </p:pic>
      <p:pic>
        <p:nvPicPr>
          <p:cNvPr id="3078" name="Picture 6" descr="C:\Users\nkost\Desktop\img30.jpg"/>
          <p:cNvPicPr>
            <a:picLocks noChangeAspect="1" noChangeArrowheads="1"/>
          </p:cNvPicPr>
          <p:nvPr/>
        </p:nvPicPr>
        <p:blipFill>
          <a:blip r:embed="rId5"/>
          <a:srcRect t="20703" r="28356" b="22835"/>
          <a:stretch>
            <a:fillRect/>
          </a:stretch>
        </p:blipFill>
        <p:spPr bwMode="auto">
          <a:xfrm>
            <a:off x="642910" y="3714752"/>
            <a:ext cx="3625874" cy="21431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357290" y="428604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ЭКСПЕРИМЕНТИРОВАНИЕ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554</Words>
  <Application>Microsoft Office PowerPoint</Application>
  <PresentationFormat>Экран (4:3)</PresentationFormat>
  <Paragraphs>104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nkost</dc:creator>
  <cp:lastModifiedBy>nkost</cp:lastModifiedBy>
  <cp:revision>44</cp:revision>
  <dcterms:created xsi:type="dcterms:W3CDTF">2022-01-23T10:38:23Z</dcterms:created>
  <dcterms:modified xsi:type="dcterms:W3CDTF">2022-01-24T20:35:27Z</dcterms:modified>
</cp:coreProperties>
</file>