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ppt/notesSlides/notesSlide26.xml" ContentType="application/vnd.openxmlformats-officedocument.presentationml.notesSlide+xml"/>
  <Override PartName="/ppt/notesSlides/notesSlide27.xml" ContentType="application/vnd.openxmlformats-officedocument.presentationml.notesSlide+xml"/>
  <Override PartName="/ppt/notesSlides/notesSlide28.xml" ContentType="application/vnd.openxmlformats-officedocument.presentationml.notesSlide+xml"/>
  <Override PartName="/ppt/notesSlides/notesSlide29.xml" ContentType="application/vnd.openxmlformats-officedocument.presentationml.notesSlide+xml"/>
  <Override PartName="/ppt/notesSlides/notesSlide30.xml" ContentType="application/vnd.openxmlformats-officedocument.presentationml.notesSlide+xml"/>
  <Override PartName="/ppt/notesSlides/notesSlide3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3"/>
  </p:notesMasterIdLst>
  <p:sldIdLst>
    <p:sldId id="339" r:id="rId2"/>
    <p:sldId id="356" r:id="rId3"/>
    <p:sldId id="357" r:id="rId4"/>
    <p:sldId id="358" r:id="rId5"/>
    <p:sldId id="359" r:id="rId6"/>
    <p:sldId id="360" r:id="rId7"/>
    <p:sldId id="361" r:id="rId8"/>
    <p:sldId id="362" r:id="rId9"/>
    <p:sldId id="363" r:id="rId10"/>
    <p:sldId id="376" r:id="rId11"/>
    <p:sldId id="377" r:id="rId12"/>
    <p:sldId id="364" r:id="rId13"/>
    <p:sldId id="387" r:id="rId14"/>
    <p:sldId id="388" r:id="rId15"/>
    <p:sldId id="368" r:id="rId16"/>
    <p:sldId id="369" r:id="rId17"/>
    <p:sldId id="370" r:id="rId18"/>
    <p:sldId id="371" r:id="rId19"/>
    <p:sldId id="373" r:id="rId20"/>
    <p:sldId id="375" r:id="rId21"/>
    <p:sldId id="378" r:id="rId22"/>
    <p:sldId id="379" r:id="rId23"/>
    <p:sldId id="380" r:id="rId24"/>
    <p:sldId id="381" r:id="rId25"/>
    <p:sldId id="382" r:id="rId26"/>
    <p:sldId id="383" r:id="rId27"/>
    <p:sldId id="384" r:id="rId28"/>
    <p:sldId id="385" r:id="rId29"/>
    <p:sldId id="351" r:id="rId30"/>
    <p:sldId id="352" r:id="rId31"/>
    <p:sldId id="262" r:id="rId32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VladimIR" initials="V" lastIdx="1" clrIdx="0">
    <p:extLst>
      <p:ext uri="{19B8F6BF-5375-455C-9EA6-DF929625EA0E}">
        <p15:presenceInfo xmlns:p15="http://schemas.microsoft.com/office/powerpoint/2012/main" userId="VladimIR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A252C"/>
    <a:srgbClr val="FF8989"/>
    <a:srgbClr val="FF656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559" autoAdjust="0"/>
    <p:restoredTop sz="94255" autoAdjust="0"/>
  </p:normalViewPr>
  <p:slideViewPr>
    <p:cSldViewPr snapToGrid="0">
      <p:cViewPr varScale="1">
        <p:scale>
          <a:sx n="109" d="100"/>
          <a:sy n="109" d="100"/>
        </p:scale>
        <p:origin x="984" y="96"/>
      </p:cViewPr>
      <p:guideLst>
        <p:guide orient="horz" pos="2160"/>
        <p:guide pos="3840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commentAuthors" Target="commentAuthor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notesMaster" Target="notesMasters/notesMaster1.xml"/><Relationship Id="rId38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49E5EAB-D5AF-4218-BFF3-9E08189BA4D4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5D916AF-4E2C-42BB-BCE4-81C9B9628CCD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752053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2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8.xml"/><Relationship Id="rId1" Type="http://schemas.openxmlformats.org/officeDocument/2006/relationships/notesMaster" Target="../notesMasters/notesMaster1.xml"/></Relationships>
</file>

<file path=ppt/notesSlides/_rels/notesSlide2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9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0.xml"/><Relationship Id="rId1" Type="http://schemas.openxmlformats.org/officeDocument/2006/relationships/notesMaster" Target="../notesMasters/notesMaster1.xml"/></Relationships>
</file>

<file path=ppt/notesSlides/_rels/notesSlide3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1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17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>
              <a:spcBef>
                <a:spcPct val="0"/>
              </a:spcBef>
            </a:pPr>
            <a:endParaRPr lang="ru-RU"/>
          </a:p>
        </p:txBody>
      </p:sp>
      <p:sp>
        <p:nvSpPr>
          <p:cNvPr id="31748" name="Номер слайда 3"/>
          <p:cNvSpPr txBox="1">
            <a:spLocks noGrp="1"/>
          </p:cNvSpPr>
          <p:nvPr/>
        </p:nvSpPr>
        <p:spPr bwMode="auto">
          <a:xfrm>
            <a:off x="3884613" y="8685213"/>
            <a:ext cx="2971800" cy="4587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b"/>
          <a:lstStyle/>
          <a:p>
            <a:pPr algn="r"/>
            <a:fld id="{EAED5A84-E995-4A60-909D-332EB95E98BE}" type="slidenum">
              <a:rPr lang="ru-RU" sz="1200">
                <a:latin typeface="Calibri" pitchFamily="34" charset="0"/>
              </a:rPr>
              <a:pPr algn="r"/>
              <a:t>1</a:t>
            </a:fld>
            <a:endParaRPr lang="ru-RU" sz="1200">
              <a:latin typeface="Calibr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55182636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632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632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DAD7066-2DC0-4E28-A281-3E0F8D11F372}" type="slidenum">
              <a:rPr lang="ru-RU" altLang="ru-RU"/>
              <a:pPr/>
              <a:t>10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34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734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734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2FF731-51A5-493E-9623-898226762712}" type="slidenum">
              <a:rPr lang="ru-RU" altLang="ru-RU"/>
              <a:pPr/>
              <a:t>11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03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403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403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9732408-7287-49ED-BD63-001D3D5DAEEE}" type="slidenum">
              <a:rPr lang="ru-RU" altLang="ru-RU"/>
              <a:pPr/>
              <a:t>12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542E9-3A97-434C-9DF1-DF802890E477}" type="slidenum">
              <a:rPr lang="ru-RU" altLang="ru-RU">
                <a:latin typeface="Calibri" panose="020F0502020204030204" pitchFamily="34" charset="0"/>
              </a:rPr>
              <a:pPr/>
              <a:t>13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71765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710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7107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4710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CDC542E9-3A97-434C-9DF1-DF802890E477}" type="slidenum">
              <a:rPr lang="ru-RU" altLang="ru-RU">
                <a:latin typeface="Calibri" panose="020F0502020204030204" pitchFamily="34" charset="0"/>
              </a:rPr>
              <a:pPr/>
              <a:t>14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691471765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813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813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42A0DB3-CE69-463B-A42C-D9E66D9B6F8C}" type="slidenum">
              <a:rPr lang="ru-RU" altLang="ru-RU"/>
              <a:pPr/>
              <a:t>15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15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915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915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48CCC48-B5B1-49B9-AFC0-A6D3A555F4AD}" type="slidenum">
              <a:rPr lang="ru-RU" altLang="ru-RU"/>
              <a:pPr/>
              <a:t>16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17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017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018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568E42E-C40E-4C89-9D52-71E0F8F411ED}" type="slidenum">
              <a:rPr lang="ru-RU" altLang="ru-RU"/>
              <a:pPr/>
              <a:t>17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120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120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73BC58-30F7-4AEB-827D-69D25936E083}" type="slidenum">
              <a:rPr lang="ru-RU" altLang="ru-RU"/>
              <a:pPr/>
              <a:t>18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325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325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56EB2A0-12D8-4401-A2F8-BABC8FA8644C}" type="slidenum">
              <a:rPr lang="ru-RU" altLang="ru-RU"/>
              <a:pPr/>
              <a:t>19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58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58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78124D1-672C-4AB2-8DB4-1D74C5D3C64A}" type="slidenum">
              <a:rPr lang="ru-RU" altLang="ru-RU"/>
              <a:pPr/>
              <a:t>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529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529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530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C64681A6-624A-4EA3-BDB4-4E86C91F9F13}" type="slidenum">
              <a:rPr lang="ru-RU" altLang="ru-RU"/>
              <a:pPr/>
              <a:t>20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837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837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837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38CC7FF-23B8-4B4A-B3EC-B2E7E460D7BE}" type="slidenum">
              <a:rPr lang="ru-RU" altLang="ru-RU"/>
              <a:pPr/>
              <a:t>21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39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5939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5939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DF26AC11-1D13-4958-A5FE-B27B413C3E23}" type="slidenum">
              <a:rPr lang="ru-RU" altLang="ru-RU"/>
              <a:pPr/>
              <a:t>22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041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042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3A3563A-C8AE-43AE-AF26-621D6B863618}" type="slidenum">
              <a:rPr lang="ru-RU" altLang="ru-RU"/>
              <a:pPr/>
              <a:t>23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4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144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144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54DC822-31A5-4FC2-8F3B-E49A5F7D298F}" type="slidenum">
              <a:rPr lang="ru-RU" altLang="ru-RU"/>
              <a:pPr/>
              <a:t>24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4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24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24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A82C11-EE7B-4064-8367-2968D8C4CD6B}" type="slidenum">
              <a:rPr lang="ru-RU" altLang="ru-RU"/>
              <a:pPr/>
              <a:t>25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34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34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34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5A03BFD8-D809-42B3-8A82-6C343EB7DBBF}" type="slidenum">
              <a:rPr lang="ru-RU" altLang="ru-RU"/>
              <a:pPr/>
              <a:t>26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45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45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45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E76D8844-C93E-4BE4-B50C-E2343DE3AAEF}" type="slidenum">
              <a:rPr lang="ru-RU" altLang="ru-RU"/>
              <a:pPr/>
              <a:t>27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5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655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655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08C541E1-4128-4CF2-BF79-00640AA0157D}" type="slidenum">
              <a:rPr lang="ru-RU" altLang="ru-RU"/>
              <a:pPr/>
              <a:t>28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2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2C7B1D-2B21-4525-9B6D-5C95093B5FC8}" type="slidenum">
              <a:rPr lang="ru-RU" altLang="ru-RU">
                <a:latin typeface="Calibri" panose="020F0502020204030204" pitchFamily="34" charset="0"/>
              </a:rPr>
              <a:pPr/>
              <a:t>29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23093665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686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686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37DF18B4-1C45-4882-9E82-6CE4C2FA936A}" type="slidenum">
              <a:rPr lang="ru-RU" altLang="ru-RU"/>
              <a:pPr/>
              <a:t>3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3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42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94211" name="Заметки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/>
          </a:p>
        </p:txBody>
      </p:sp>
      <p:sp>
        <p:nvSpPr>
          <p:cNvPr id="942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fld id="{592C7B1D-2B21-4525-9B6D-5C95093B5FC8}" type="slidenum">
              <a:rPr lang="ru-RU" altLang="ru-RU">
                <a:latin typeface="Calibri" panose="020F0502020204030204" pitchFamily="34" charset="0"/>
              </a:rPr>
              <a:pPr/>
              <a:t>30</a:t>
            </a:fld>
            <a:endParaRPr lang="ru-RU" altLang="ru-RU">
              <a:latin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85657373"/>
      </p:ext>
    </p:extLst>
  </p:cSld>
  <p:clrMapOvr>
    <a:masterClrMapping/>
  </p:clrMapOvr>
</p:notes>
</file>

<file path=ppt/notesSlides/notesSlide3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5D916AF-4E2C-42BB-BCE4-81C9B9628CCD}" type="slidenum">
              <a:rPr lang="ru-RU" smtClean="0"/>
              <a:pPr/>
              <a:t>31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0951418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789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789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9414D588-7179-4A65-A8C9-D714E029204C}" type="slidenum">
              <a:rPr lang="ru-RU" altLang="ru-RU"/>
              <a:pPr/>
              <a:t>4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8915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8916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7201260A-FF94-4576-829B-38A34D75BAA0}" type="slidenum">
              <a:rPr lang="ru-RU" altLang="ru-RU"/>
              <a:pPr/>
              <a:t>5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39939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39940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48755C2F-3DF7-4438-98C2-F910B2054390}" type="slidenum">
              <a:rPr lang="ru-RU" altLang="ru-RU"/>
              <a:pPr/>
              <a:t>6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0963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0964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BD641CFC-EBE3-430B-8AC4-9409F86B050F}" type="slidenum">
              <a:rPr lang="ru-RU" altLang="ru-RU"/>
              <a:pPr/>
              <a:t>7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1987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1988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A0E0D47A-2F05-483A-A900-4DC2BDC04F71}" type="slidenum">
              <a:rPr lang="ru-RU" altLang="ru-RU"/>
              <a:pPr/>
              <a:t>8</a:t>
            </a:fld>
            <a:endParaRPr lang="ru-RU" altLang="ru-RU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3010" name="Образ слайда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43011" name="Заметки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ru-RU" altLang="ru-RU" smtClean="0"/>
          </a:p>
        </p:txBody>
      </p:sp>
      <p:sp>
        <p:nvSpPr>
          <p:cNvPr id="43012" name="Номер слайда 3"/>
          <p:cNvSpPr>
            <a:spLocks noGrp="1"/>
          </p:cNvSpPr>
          <p:nvPr>
            <p:ph type="sldNum" sz="quarter" idx="5"/>
          </p:nvPr>
        </p:nvSpPr>
        <p:spPr bwMode="auto">
          <a:noFill/>
          <a:ln>
            <a:miter lim="800000"/>
            <a:headEnd/>
            <a:tailEnd/>
          </a:ln>
        </p:spPr>
        <p:txBody>
          <a:bodyPr/>
          <a:lstStyle/>
          <a:p>
            <a:fld id="{1837CF9B-2BFE-4462-841A-B66E434A5668}" type="slidenum">
              <a:rPr lang="ru-RU" altLang="ru-RU"/>
              <a:pPr/>
              <a:t>9</a:t>
            </a:fld>
            <a:endParaRPr lang="ru-RU" alt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00157878"/>
      </p:ext>
    </p:extLst>
  </p:cSld>
  <p:clrMapOvr>
    <a:masterClrMapping/>
  </p:clrMapOvr>
  <p:transition spd="med">
    <p:pull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46736010"/>
      </p:ext>
    </p:extLst>
  </p:cSld>
  <p:clrMapOvr>
    <a:masterClrMapping/>
  </p:clrMapOvr>
  <p:transition spd="med">
    <p:pull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67612651"/>
      </p:ext>
    </p:extLst>
  </p:cSld>
  <p:clrMapOvr>
    <a:masterClrMapping/>
  </p:clrMapOvr>
  <p:transition spd="med">
    <p:pull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12121163"/>
      </p:ext>
    </p:extLst>
  </p:cSld>
  <p:clrMapOvr>
    <a:masterClrMapping/>
  </p:clrMapOvr>
  <p:transition spd="med">
    <p:pull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75086986"/>
      </p:ext>
    </p:extLst>
  </p:cSld>
  <p:clrMapOvr>
    <a:masterClrMapping/>
  </p:clrMapOvr>
  <p:transition spd="med">
    <p:pull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60318935"/>
      </p:ext>
    </p:extLst>
  </p:cSld>
  <p:clrMapOvr>
    <a:masterClrMapping/>
  </p:clrMapOvr>
  <p:transition spd="med">
    <p:pull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859842807"/>
      </p:ext>
    </p:extLst>
  </p:cSld>
  <p:clrMapOvr>
    <a:masterClrMapping/>
  </p:clrMapOvr>
  <p:transition spd="med">
    <p:pull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95276866"/>
      </p:ext>
    </p:extLst>
  </p:cSld>
  <p:clrMapOvr>
    <a:masterClrMapping/>
  </p:clrMapOvr>
  <p:transition spd="med">
    <p:pull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623623339"/>
      </p:ext>
    </p:extLst>
  </p:cSld>
  <p:clrMapOvr>
    <a:masterClrMapping/>
  </p:clrMapOvr>
  <p:transition spd="med">
    <p:pull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252154766"/>
      </p:ext>
    </p:extLst>
  </p:cSld>
  <p:clrMapOvr>
    <a:masterClrMapping/>
  </p:clrMapOvr>
  <p:transition spd="med">
    <p:pull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110538997"/>
      </p:ext>
    </p:extLst>
  </p:cSld>
  <p:clrMapOvr>
    <a:masterClrMapping/>
  </p:clrMapOvr>
  <p:transition spd="med">
    <p:pull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F25D22-B7F0-4902-A734-EA5CD74C1838}" type="datetimeFigureOut">
              <a:rPr lang="ru-RU" smtClean="0"/>
              <a:pPr/>
              <a:t>24.10.2022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7C1BEC-240C-4385-9E14-2933250C28F9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0802517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ransition spd="med">
    <p:pull/>
  </p:transition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8" Type="http://schemas.openxmlformats.org/officeDocument/2006/relationships/image" Target="../media/image28.png"/><Relationship Id="rId13" Type="http://schemas.openxmlformats.org/officeDocument/2006/relationships/image" Target="../media/image33.png"/><Relationship Id="rId3" Type="http://schemas.openxmlformats.org/officeDocument/2006/relationships/image" Target="../media/image23.png"/><Relationship Id="rId7" Type="http://schemas.openxmlformats.org/officeDocument/2006/relationships/image" Target="../media/image27.png"/><Relationship Id="rId12" Type="http://schemas.openxmlformats.org/officeDocument/2006/relationships/image" Target="../media/image32.png"/><Relationship Id="rId2" Type="http://schemas.openxmlformats.org/officeDocument/2006/relationships/notesSlide" Target="../notesSlides/notesSlide12.xml"/><Relationship Id="rId16" Type="http://schemas.openxmlformats.org/officeDocument/2006/relationships/image" Target="../media/image36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6.png"/><Relationship Id="rId11" Type="http://schemas.openxmlformats.org/officeDocument/2006/relationships/image" Target="../media/image31.png"/><Relationship Id="rId5" Type="http://schemas.openxmlformats.org/officeDocument/2006/relationships/image" Target="../media/image25.png"/><Relationship Id="rId15" Type="http://schemas.openxmlformats.org/officeDocument/2006/relationships/image" Target="../media/image35.png"/><Relationship Id="rId10" Type="http://schemas.openxmlformats.org/officeDocument/2006/relationships/image" Target="../media/image30.png"/><Relationship Id="rId4" Type="http://schemas.openxmlformats.org/officeDocument/2006/relationships/image" Target="../media/image24.png"/><Relationship Id="rId9" Type="http://schemas.openxmlformats.org/officeDocument/2006/relationships/image" Target="../media/image29.png"/><Relationship Id="rId14" Type="http://schemas.openxmlformats.org/officeDocument/2006/relationships/image" Target="../media/image3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4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3.png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1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1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1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1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1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7.xml"/><Relationship Id="rId1" Type="http://schemas.openxmlformats.org/officeDocument/2006/relationships/slideLayout" Target="../slideLayouts/slideLayout1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8.xml"/><Relationship Id="rId1" Type="http://schemas.openxmlformats.org/officeDocument/2006/relationships/slideLayout" Target="../slideLayouts/slideLayout1.xml"/></Relationships>
</file>

<file path=ppt/slides/_rels/slide2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7.png"/><Relationship Id="rId2" Type="http://schemas.openxmlformats.org/officeDocument/2006/relationships/notesSlide" Target="../notesSlides/notesSlide29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3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8.png"/><Relationship Id="rId2" Type="http://schemas.openxmlformats.org/officeDocument/2006/relationships/notesSlide" Target="../notesSlides/notesSlide30.xml"/><Relationship Id="rId1" Type="http://schemas.openxmlformats.org/officeDocument/2006/relationships/slideLayout" Target="../slideLayouts/slideLayout1.xml"/></Relationships>
</file>

<file path=ppt/slides/_rels/slide3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13" Type="http://schemas.openxmlformats.org/officeDocument/2006/relationships/image" Target="../media/image12.png"/><Relationship Id="rId18" Type="http://schemas.openxmlformats.org/officeDocument/2006/relationships/image" Target="../media/image17.png"/><Relationship Id="rId3" Type="http://schemas.openxmlformats.org/officeDocument/2006/relationships/image" Target="../media/image2.png"/><Relationship Id="rId21" Type="http://schemas.openxmlformats.org/officeDocument/2006/relationships/image" Target="../media/image20.png"/><Relationship Id="rId7" Type="http://schemas.openxmlformats.org/officeDocument/2006/relationships/image" Target="../media/image6.png"/><Relationship Id="rId12" Type="http://schemas.openxmlformats.org/officeDocument/2006/relationships/image" Target="../media/image11.png"/><Relationship Id="rId17" Type="http://schemas.openxmlformats.org/officeDocument/2006/relationships/image" Target="../media/image16.png"/><Relationship Id="rId2" Type="http://schemas.openxmlformats.org/officeDocument/2006/relationships/notesSlide" Target="../notesSlides/notesSlide6.xml"/><Relationship Id="rId16" Type="http://schemas.openxmlformats.org/officeDocument/2006/relationships/image" Target="../media/image15.png"/><Relationship Id="rId20" Type="http://schemas.openxmlformats.org/officeDocument/2006/relationships/image" Target="../media/image19.pn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5.png"/><Relationship Id="rId11" Type="http://schemas.openxmlformats.org/officeDocument/2006/relationships/image" Target="../media/image10.png"/><Relationship Id="rId5" Type="http://schemas.openxmlformats.org/officeDocument/2006/relationships/image" Target="../media/image4.png"/><Relationship Id="rId15" Type="http://schemas.openxmlformats.org/officeDocument/2006/relationships/image" Target="../media/image14.png"/><Relationship Id="rId10" Type="http://schemas.openxmlformats.org/officeDocument/2006/relationships/image" Target="../media/image9.png"/><Relationship Id="rId19" Type="http://schemas.openxmlformats.org/officeDocument/2006/relationships/image" Target="../media/image18.png"/><Relationship Id="rId4" Type="http://schemas.openxmlformats.org/officeDocument/2006/relationships/image" Target="../media/image3.png"/><Relationship Id="rId9" Type="http://schemas.openxmlformats.org/officeDocument/2006/relationships/image" Target="../media/image8.png"/><Relationship Id="rId14" Type="http://schemas.openxmlformats.org/officeDocument/2006/relationships/image" Target="../media/image13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0"/>
            <a:ext cx="12192000" cy="685800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0723" name="TextBox 8"/>
          <p:cNvSpPr txBox="1">
            <a:spLocks noChangeArrowheads="1"/>
          </p:cNvSpPr>
          <p:nvPr/>
        </p:nvSpPr>
        <p:spPr bwMode="auto">
          <a:xfrm>
            <a:off x="0" y="2566988"/>
            <a:ext cx="12192000" cy="854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sz="5000" b="1" dirty="0">
                <a:solidFill>
                  <a:schemeClr val="bg1"/>
                </a:solidFill>
              </a:rPr>
              <a:t>К</a:t>
            </a:r>
            <a:r>
              <a:rPr lang="ru-RU" sz="5000" b="1" dirty="0" smtClean="0">
                <a:solidFill>
                  <a:schemeClr val="bg1"/>
                </a:solidFill>
              </a:rPr>
              <a:t>АРТИРОВАНИЕ</a:t>
            </a:r>
            <a:endParaRPr lang="ru-RU" sz="5000" b="1" dirty="0">
              <a:solidFill>
                <a:schemeClr val="bg1"/>
              </a:solidFill>
            </a:endParaRPr>
          </a:p>
        </p:txBody>
      </p:sp>
      <p:cxnSp>
        <p:nvCxnSpPr>
          <p:cNvPr id="13" name="Прямая соединительная линия 12"/>
          <p:cNvCxnSpPr/>
          <p:nvPr/>
        </p:nvCxnSpPr>
        <p:spPr>
          <a:xfrm>
            <a:off x="3449638" y="3502025"/>
            <a:ext cx="536892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1208827"/>
      </p:ext>
    </p:extLst>
  </p:cSld>
  <p:clrMapOvr>
    <a:masterClrMapping/>
  </p:clrMapOvr>
  <p:transition spd="med">
    <p:fade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857250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АНАЛИЗ КОРНЕВЫХ ПРИЧИН ПРОБЛЕМ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3557" name="Прямоугольник 1"/>
          <p:cNvSpPr>
            <a:spLocks noChangeArrowheads="1"/>
          </p:cNvSpPr>
          <p:nvPr/>
        </p:nvSpPr>
        <p:spPr bwMode="auto">
          <a:xfrm>
            <a:off x="1165225" y="1603375"/>
            <a:ext cx="10302875" cy="35401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800" b="1">
                <a:latin typeface="Times New Roman" pitchFamily="18" charset="0"/>
                <a:cs typeface="Times New Roman" pitchFamily="18" charset="0"/>
              </a:rPr>
              <a:t>Анализ коренных причин </a:t>
            </a: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(Root Cause Analysis, RCA) - метод, который используется  для системного решения проблемы или устранения несоответствия.</a:t>
            </a:r>
          </a:p>
          <a:p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Суть метода: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поиск и определение истинной проблемы</a:t>
            </a:r>
          </a:p>
          <a:p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устранении коренных причин истинной проблемы для того, чтобы исключить ее  повторное возникновение в будущем.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43624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МЕТОД «5 ПОЧЕМУ»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24581" name="Рисунок 2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349375" y="1146175"/>
            <a:ext cx="9609138" cy="4621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1" name="Прямоугольник 6"/>
          <p:cNvSpPr>
            <a:spLocks noChangeArrowheads="1"/>
          </p:cNvSpPr>
          <p:nvPr/>
        </p:nvSpPr>
        <p:spPr bwMode="auto">
          <a:xfrm>
            <a:off x="411163" y="414338"/>
            <a:ext cx="9948814" cy="109004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ГРАНИЦ</a:t>
            </a:r>
            <a:r>
              <a:rPr lang="ru-RU" sz="32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КАРТИРОВАНИЯ.</a:t>
            </a:r>
          </a:p>
          <a:p>
            <a:pPr marL="12700">
              <a:spcBef>
                <a:spcPts val="95"/>
              </a:spcBef>
              <a:defRPr/>
            </a:pPr>
            <a:r>
              <a:rPr lang="ru-RU" sz="3200" b="1" spc="-10" dirty="0" smtClean="0"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ВЕРХНЕГО </a:t>
            </a:r>
            <a:r>
              <a:rPr lang="ru-RU" sz="3200" b="1" dirty="0" smtClean="0">
                <a:latin typeface="Times New Roman" pitchFamily="18" charset="0"/>
                <a:cs typeface="Times New Roman" pitchFamily="18" charset="0"/>
              </a:rPr>
              <a:t>УРОВНЯ (</a:t>
            </a:r>
            <a:r>
              <a:rPr lang="ru-RU" sz="3200" b="1" spc="-5" dirty="0" smtClean="0">
                <a:latin typeface="Times New Roman" pitchFamily="18" charset="0"/>
                <a:cs typeface="Times New Roman" pitchFamily="18" charset="0"/>
              </a:rPr>
              <a:t>SIPOC).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69" name="object 3"/>
          <p:cNvSpPr>
            <a:spLocks noChangeArrowheads="1"/>
          </p:cNvSpPr>
          <p:nvPr/>
        </p:nvSpPr>
        <p:spPr bwMode="auto">
          <a:xfrm>
            <a:off x="339725" y="1404938"/>
            <a:ext cx="1601788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0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1" name="object 5"/>
          <p:cNvSpPr>
            <a:spLocks noChangeArrowheads="1"/>
          </p:cNvSpPr>
          <p:nvPr/>
        </p:nvSpPr>
        <p:spPr bwMode="auto">
          <a:xfrm>
            <a:off x="387350" y="1430338"/>
            <a:ext cx="1511300" cy="1081087"/>
          </a:xfrm>
          <a:custGeom>
            <a:avLst/>
            <a:gdLst>
              <a:gd name="T0" fmla="*/ 1508636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4319 w 1511935"/>
              <a:gd name="T7" fmla="*/ 1082100 h 1080770"/>
              <a:gd name="T8" fmla="*/ 1508636 w 1511935"/>
              <a:gd name="T9" fmla="*/ 865632 h 1080770"/>
              <a:gd name="T10" fmla="*/ 1508636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2" name="object 6"/>
          <p:cNvSpPr>
            <a:spLocks noChangeArrowheads="1"/>
          </p:cNvSpPr>
          <p:nvPr/>
        </p:nvSpPr>
        <p:spPr bwMode="auto">
          <a:xfrm>
            <a:off x="387350" y="1430338"/>
            <a:ext cx="1511300" cy="1081087"/>
          </a:xfrm>
          <a:custGeom>
            <a:avLst/>
            <a:gdLst>
              <a:gd name="T0" fmla="*/ 0 w 1511935"/>
              <a:gd name="T1" fmla="*/ 0 h 1080770"/>
              <a:gd name="T2" fmla="*/ 1508636 w 1511935"/>
              <a:gd name="T3" fmla="*/ 0 h 1080770"/>
              <a:gd name="T4" fmla="*/ 1508636 w 1511935"/>
              <a:gd name="T5" fmla="*/ 865632 h 1080770"/>
              <a:gd name="T6" fmla="*/ 754319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3" name="object 7"/>
          <p:cNvSpPr txBox="1">
            <a:spLocks noChangeArrowheads="1"/>
          </p:cNvSpPr>
          <p:nvPr/>
        </p:nvSpPr>
        <p:spPr bwMode="auto">
          <a:xfrm>
            <a:off x="468313" y="1560513"/>
            <a:ext cx="1282700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16986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Suppliers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Поставщики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4" name="object 8"/>
          <p:cNvSpPr>
            <a:spLocks noChangeArrowheads="1"/>
          </p:cNvSpPr>
          <p:nvPr/>
        </p:nvSpPr>
        <p:spPr bwMode="auto">
          <a:xfrm>
            <a:off x="333375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5" name="object 9"/>
          <p:cNvSpPr>
            <a:spLocks noChangeArrowheads="1"/>
          </p:cNvSpPr>
          <p:nvPr/>
        </p:nvSpPr>
        <p:spPr bwMode="auto">
          <a:xfrm>
            <a:off x="803275" y="2817813"/>
            <a:ext cx="674688" cy="82867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6" name="object 10"/>
          <p:cNvSpPr>
            <a:spLocks noChangeArrowheads="1"/>
          </p:cNvSpPr>
          <p:nvPr/>
        </p:nvSpPr>
        <p:spPr bwMode="auto">
          <a:xfrm>
            <a:off x="387350" y="2798763"/>
            <a:ext cx="1511300" cy="719137"/>
          </a:xfrm>
          <a:custGeom>
            <a:avLst/>
            <a:gdLst>
              <a:gd name="T0" fmla="*/ 1149727 w 1511935"/>
              <a:gd name="T1" fmla="*/ 0 h 719454"/>
              <a:gd name="T2" fmla="*/ 0 w 1511935"/>
              <a:gd name="T3" fmla="*/ 0 h 719454"/>
              <a:gd name="T4" fmla="*/ 358909 w 1511935"/>
              <a:gd name="T5" fmla="*/ 358873 h 719454"/>
              <a:gd name="T6" fmla="*/ 0 w 1511935"/>
              <a:gd name="T7" fmla="*/ 717743 h 719454"/>
              <a:gd name="T8" fmla="*/ 1149727 w 1511935"/>
              <a:gd name="T9" fmla="*/ 717743 h 719454"/>
              <a:gd name="T10" fmla="*/ 1508636 w 1511935"/>
              <a:gd name="T11" fmla="*/ 358873 h 719454"/>
              <a:gd name="T12" fmla="*/ 1149727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4" y="0"/>
                </a:moveTo>
                <a:lnTo>
                  <a:pt x="0" y="0"/>
                </a:lnTo>
                <a:lnTo>
                  <a:pt x="359664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77" name="object 11"/>
          <p:cNvSpPr>
            <a:spLocks noChangeArrowheads="1"/>
          </p:cNvSpPr>
          <p:nvPr/>
        </p:nvSpPr>
        <p:spPr bwMode="auto">
          <a:xfrm>
            <a:off x="387350" y="2798763"/>
            <a:ext cx="1511300" cy="719137"/>
          </a:xfrm>
          <a:custGeom>
            <a:avLst/>
            <a:gdLst>
              <a:gd name="T0" fmla="*/ 0 w 1511935"/>
              <a:gd name="T1" fmla="*/ 0 h 719454"/>
              <a:gd name="T2" fmla="*/ 1149727 w 1511935"/>
              <a:gd name="T3" fmla="*/ 0 h 719454"/>
              <a:gd name="T4" fmla="*/ 1508636 w 1511935"/>
              <a:gd name="T5" fmla="*/ 358873 h 719454"/>
              <a:gd name="T6" fmla="*/ 1149727 w 1511935"/>
              <a:gd name="T7" fmla="*/ 717743 h 719454"/>
              <a:gd name="T8" fmla="*/ 0 w 1511935"/>
              <a:gd name="T9" fmla="*/ 717743 h 719454"/>
              <a:gd name="T10" fmla="*/ 358909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4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4" name="object 12"/>
          <p:cNvSpPr txBox="1"/>
          <p:nvPr/>
        </p:nvSpPr>
        <p:spPr>
          <a:xfrm>
            <a:off x="1046163" y="2909888"/>
            <a:ext cx="193675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S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79" name="object 13"/>
          <p:cNvSpPr>
            <a:spLocks noChangeArrowheads="1"/>
          </p:cNvSpPr>
          <p:nvPr/>
        </p:nvSpPr>
        <p:spPr bwMode="auto">
          <a:xfrm>
            <a:off x="2062163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0" name="object 14"/>
          <p:cNvSpPr>
            <a:spLocks noChangeArrowheads="1"/>
          </p:cNvSpPr>
          <p:nvPr/>
        </p:nvSpPr>
        <p:spPr bwMode="auto">
          <a:xfrm>
            <a:off x="2568575" y="2817813"/>
            <a:ext cx="601663" cy="828675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1" name="object 15"/>
          <p:cNvSpPr>
            <a:spLocks noChangeArrowheads="1"/>
          </p:cNvSpPr>
          <p:nvPr/>
        </p:nvSpPr>
        <p:spPr bwMode="auto">
          <a:xfrm>
            <a:off x="2114550" y="2798763"/>
            <a:ext cx="1512888" cy="719137"/>
          </a:xfrm>
          <a:custGeom>
            <a:avLst/>
            <a:gdLst>
              <a:gd name="T0" fmla="*/ 1155779 w 1511935"/>
              <a:gd name="T1" fmla="*/ 0 h 719454"/>
              <a:gd name="T2" fmla="*/ 0 w 1511935"/>
              <a:gd name="T3" fmla="*/ 0 h 719454"/>
              <a:gd name="T4" fmla="*/ 360798 w 1511935"/>
              <a:gd name="T5" fmla="*/ 358873 h 719454"/>
              <a:gd name="T6" fmla="*/ 0 w 1511935"/>
              <a:gd name="T7" fmla="*/ 717743 h 719454"/>
              <a:gd name="T8" fmla="*/ 1155779 w 1511935"/>
              <a:gd name="T9" fmla="*/ 717743 h 719454"/>
              <a:gd name="T10" fmla="*/ 1516579 w 1511935"/>
              <a:gd name="T11" fmla="*/ 358873 h 719454"/>
              <a:gd name="T12" fmla="*/ 1155779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3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3" y="719327"/>
                </a:lnTo>
                <a:lnTo>
                  <a:pt x="1511808" y="359663"/>
                </a:lnTo>
                <a:lnTo>
                  <a:pt x="1152143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2" name="object 16"/>
          <p:cNvSpPr>
            <a:spLocks noChangeArrowheads="1"/>
          </p:cNvSpPr>
          <p:nvPr/>
        </p:nvSpPr>
        <p:spPr bwMode="auto">
          <a:xfrm>
            <a:off x="2114550" y="2798763"/>
            <a:ext cx="1512888" cy="719137"/>
          </a:xfrm>
          <a:custGeom>
            <a:avLst/>
            <a:gdLst>
              <a:gd name="T0" fmla="*/ 0 w 1511935"/>
              <a:gd name="T1" fmla="*/ 0 h 719454"/>
              <a:gd name="T2" fmla="*/ 1155779 w 1511935"/>
              <a:gd name="T3" fmla="*/ 0 h 719454"/>
              <a:gd name="T4" fmla="*/ 1516579 w 1511935"/>
              <a:gd name="T5" fmla="*/ 358873 h 719454"/>
              <a:gd name="T6" fmla="*/ 1155779 w 1511935"/>
              <a:gd name="T7" fmla="*/ 717743 h 719454"/>
              <a:gd name="T8" fmla="*/ 0 w 1511935"/>
              <a:gd name="T9" fmla="*/ 717743 h 719454"/>
              <a:gd name="T10" fmla="*/ 360798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3" y="0"/>
                </a:lnTo>
                <a:lnTo>
                  <a:pt x="1511808" y="359663"/>
                </a:lnTo>
                <a:lnTo>
                  <a:pt x="1152143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9" name="object 17"/>
          <p:cNvSpPr txBox="1"/>
          <p:nvPr/>
        </p:nvSpPr>
        <p:spPr>
          <a:xfrm>
            <a:off x="2811463" y="2909888"/>
            <a:ext cx="120650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I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4" name="object 18"/>
          <p:cNvSpPr>
            <a:spLocks noChangeArrowheads="1"/>
          </p:cNvSpPr>
          <p:nvPr/>
        </p:nvSpPr>
        <p:spPr bwMode="auto">
          <a:xfrm>
            <a:off x="3790950" y="2773363"/>
            <a:ext cx="1608138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5" name="object 19"/>
          <p:cNvSpPr>
            <a:spLocks noChangeArrowheads="1"/>
          </p:cNvSpPr>
          <p:nvPr/>
        </p:nvSpPr>
        <p:spPr bwMode="auto">
          <a:xfrm>
            <a:off x="4248150" y="2817813"/>
            <a:ext cx="696913" cy="82867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6" name="object 20"/>
          <p:cNvSpPr>
            <a:spLocks noChangeArrowheads="1"/>
          </p:cNvSpPr>
          <p:nvPr/>
        </p:nvSpPr>
        <p:spPr bwMode="auto">
          <a:xfrm>
            <a:off x="3843338" y="2798763"/>
            <a:ext cx="1512887" cy="719137"/>
          </a:xfrm>
          <a:custGeom>
            <a:avLst/>
            <a:gdLst>
              <a:gd name="T0" fmla="*/ 1155775 w 1511935"/>
              <a:gd name="T1" fmla="*/ 0 h 719454"/>
              <a:gd name="T2" fmla="*/ 0 w 1511935"/>
              <a:gd name="T3" fmla="*/ 0 h 719454"/>
              <a:gd name="T4" fmla="*/ 360797 w 1511935"/>
              <a:gd name="T5" fmla="*/ 358873 h 719454"/>
              <a:gd name="T6" fmla="*/ 0 w 1511935"/>
              <a:gd name="T7" fmla="*/ 717743 h 719454"/>
              <a:gd name="T8" fmla="*/ 1155775 w 1511935"/>
              <a:gd name="T9" fmla="*/ 717743 h 719454"/>
              <a:gd name="T10" fmla="*/ 1516574 w 1511935"/>
              <a:gd name="T11" fmla="*/ 358873 h 719454"/>
              <a:gd name="T12" fmla="*/ 1155775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1152144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87" name="object 21"/>
          <p:cNvSpPr>
            <a:spLocks noChangeArrowheads="1"/>
          </p:cNvSpPr>
          <p:nvPr/>
        </p:nvSpPr>
        <p:spPr bwMode="auto">
          <a:xfrm>
            <a:off x="3843338" y="2798763"/>
            <a:ext cx="1512887" cy="719137"/>
          </a:xfrm>
          <a:custGeom>
            <a:avLst/>
            <a:gdLst>
              <a:gd name="T0" fmla="*/ 0 w 1511935"/>
              <a:gd name="T1" fmla="*/ 0 h 719454"/>
              <a:gd name="T2" fmla="*/ 1155775 w 1511935"/>
              <a:gd name="T3" fmla="*/ 0 h 719454"/>
              <a:gd name="T4" fmla="*/ 1516574 w 1511935"/>
              <a:gd name="T5" fmla="*/ 358873 h 719454"/>
              <a:gd name="T6" fmla="*/ 1155775 w 1511935"/>
              <a:gd name="T7" fmla="*/ 717743 h 719454"/>
              <a:gd name="T8" fmla="*/ 0 w 1511935"/>
              <a:gd name="T9" fmla="*/ 717743 h 719454"/>
              <a:gd name="T10" fmla="*/ 360797 w 1511935"/>
              <a:gd name="T11" fmla="*/ 358873 h 719454"/>
              <a:gd name="T12" fmla="*/ 0 w 1511935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5"/>
              <a:gd name="T22" fmla="*/ 0 h 719454"/>
              <a:gd name="T23" fmla="*/ 1511935 w 1511935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5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4" name="object 22"/>
          <p:cNvSpPr txBox="1"/>
          <p:nvPr/>
        </p:nvSpPr>
        <p:spPr>
          <a:xfrm>
            <a:off x="4492625" y="2909888"/>
            <a:ext cx="214313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P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89" name="object 23"/>
          <p:cNvSpPr>
            <a:spLocks noChangeArrowheads="1"/>
          </p:cNvSpPr>
          <p:nvPr/>
        </p:nvSpPr>
        <p:spPr bwMode="auto">
          <a:xfrm>
            <a:off x="5518150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0" name="object 24"/>
          <p:cNvSpPr>
            <a:spLocks noChangeArrowheads="1"/>
          </p:cNvSpPr>
          <p:nvPr/>
        </p:nvSpPr>
        <p:spPr bwMode="auto">
          <a:xfrm>
            <a:off x="5951538" y="2817813"/>
            <a:ext cx="747712" cy="828675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1" name="object 25"/>
          <p:cNvSpPr>
            <a:spLocks noChangeArrowheads="1"/>
          </p:cNvSpPr>
          <p:nvPr/>
        </p:nvSpPr>
        <p:spPr bwMode="auto">
          <a:xfrm>
            <a:off x="5572125" y="2798763"/>
            <a:ext cx="1511300" cy="719137"/>
          </a:xfrm>
          <a:custGeom>
            <a:avLst/>
            <a:gdLst>
              <a:gd name="T0" fmla="*/ 1149730 w 1511934"/>
              <a:gd name="T1" fmla="*/ 0 h 719454"/>
              <a:gd name="T2" fmla="*/ 0 w 1511934"/>
              <a:gd name="T3" fmla="*/ 0 h 719454"/>
              <a:gd name="T4" fmla="*/ 358908 w 1511934"/>
              <a:gd name="T5" fmla="*/ 358873 h 719454"/>
              <a:gd name="T6" fmla="*/ 0 w 1511934"/>
              <a:gd name="T7" fmla="*/ 717743 h 719454"/>
              <a:gd name="T8" fmla="*/ 1149730 w 1511934"/>
              <a:gd name="T9" fmla="*/ 717743 h 719454"/>
              <a:gd name="T10" fmla="*/ 1508640 w 1511934"/>
              <a:gd name="T11" fmla="*/ 358873 h 719454"/>
              <a:gd name="T12" fmla="*/ 114973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1152144" y="0"/>
                </a:moveTo>
                <a:lnTo>
                  <a:pt x="0" y="0"/>
                </a:lnTo>
                <a:lnTo>
                  <a:pt x="359663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7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92" name="object 26"/>
          <p:cNvSpPr>
            <a:spLocks noChangeArrowheads="1"/>
          </p:cNvSpPr>
          <p:nvPr/>
        </p:nvSpPr>
        <p:spPr bwMode="auto">
          <a:xfrm>
            <a:off x="5572125" y="2798763"/>
            <a:ext cx="1511300" cy="719137"/>
          </a:xfrm>
          <a:custGeom>
            <a:avLst/>
            <a:gdLst>
              <a:gd name="T0" fmla="*/ 0 w 1511934"/>
              <a:gd name="T1" fmla="*/ 0 h 719454"/>
              <a:gd name="T2" fmla="*/ 1149730 w 1511934"/>
              <a:gd name="T3" fmla="*/ 0 h 719454"/>
              <a:gd name="T4" fmla="*/ 1508640 w 1511934"/>
              <a:gd name="T5" fmla="*/ 358873 h 719454"/>
              <a:gd name="T6" fmla="*/ 1149730 w 1511934"/>
              <a:gd name="T7" fmla="*/ 717743 h 719454"/>
              <a:gd name="T8" fmla="*/ 0 w 1511934"/>
              <a:gd name="T9" fmla="*/ 717743 h 719454"/>
              <a:gd name="T10" fmla="*/ 358908 w 1511934"/>
              <a:gd name="T11" fmla="*/ 358873 h 719454"/>
              <a:gd name="T12" fmla="*/ 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0" y="0"/>
                </a:moveTo>
                <a:lnTo>
                  <a:pt x="1152144" y="0"/>
                </a:lnTo>
                <a:lnTo>
                  <a:pt x="1511807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3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39" name="object 27"/>
          <p:cNvSpPr txBox="1"/>
          <p:nvPr/>
        </p:nvSpPr>
        <p:spPr>
          <a:xfrm>
            <a:off x="6194425" y="2909888"/>
            <a:ext cx="266700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O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4" name="object 28"/>
          <p:cNvSpPr>
            <a:spLocks noChangeArrowheads="1"/>
          </p:cNvSpPr>
          <p:nvPr/>
        </p:nvSpPr>
        <p:spPr bwMode="auto">
          <a:xfrm>
            <a:off x="7246938" y="2773363"/>
            <a:ext cx="1609725" cy="809625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5" name="object 29"/>
          <p:cNvSpPr>
            <a:spLocks noChangeArrowheads="1"/>
          </p:cNvSpPr>
          <p:nvPr/>
        </p:nvSpPr>
        <p:spPr bwMode="auto">
          <a:xfrm>
            <a:off x="7707313" y="2817813"/>
            <a:ext cx="693737" cy="828675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6" name="object 30"/>
          <p:cNvSpPr>
            <a:spLocks noChangeArrowheads="1"/>
          </p:cNvSpPr>
          <p:nvPr/>
        </p:nvSpPr>
        <p:spPr bwMode="auto">
          <a:xfrm>
            <a:off x="7299325" y="2798763"/>
            <a:ext cx="1512888" cy="719137"/>
          </a:xfrm>
          <a:custGeom>
            <a:avLst/>
            <a:gdLst>
              <a:gd name="T0" fmla="*/ 1155783 w 1511934"/>
              <a:gd name="T1" fmla="*/ 0 h 719454"/>
              <a:gd name="T2" fmla="*/ 0 w 1511934"/>
              <a:gd name="T3" fmla="*/ 0 h 719454"/>
              <a:gd name="T4" fmla="*/ 360800 w 1511934"/>
              <a:gd name="T5" fmla="*/ 358873 h 719454"/>
              <a:gd name="T6" fmla="*/ 0 w 1511934"/>
              <a:gd name="T7" fmla="*/ 717743 h 719454"/>
              <a:gd name="T8" fmla="*/ 1155783 w 1511934"/>
              <a:gd name="T9" fmla="*/ 717743 h 719454"/>
              <a:gd name="T10" fmla="*/ 1516584 w 1511934"/>
              <a:gd name="T11" fmla="*/ 358873 h 719454"/>
              <a:gd name="T12" fmla="*/ 1155783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1152144" y="0"/>
                </a:moveTo>
                <a:lnTo>
                  <a:pt x="0" y="0"/>
                </a:lnTo>
                <a:lnTo>
                  <a:pt x="359664" y="359663"/>
                </a:lnTo>
                <a:lnTo>
                  <a:pt x="0" y="719327"/>
                </a:lnTo>
                <a:lnTo>
                  <a:pt x="1152144" y="719327"/>
                </a:lnTo>
                <a:lnTo>
                  <a:pt x="1511808" y="359663"/>
                </a:lnTo>
                <a:lnTo>
                  <a:pt x="1152144" y="0"/>
                </a:lnTo>
                <a:close/>
              </a:path>
            </a:pathLst>
          </a:custGeom>
          <a:solidFill>
            <a:srgbClr val="FFFF99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297" name="object 31"/>
          <p:cNvSpPr>
            <a:spLocks noChangeArrowheads="1"/>
          </p:cNvSpPr>
          <p:nvPr/>
        </p:nvSpPr>
        <p:spPr bwMode="auto">
          <a:xfrm>
            <a:off x="7299325" y="2798763"/>
            <a:ext cx="1512888" cy="719137"/>
          </a:xfrm>
          <a:custGeom>
            <a:avLst/>
            <a:gdLst>
              <a:gd name="T0" fmla="*/ 0 w 1511934"/>
              <a:gd name="T1" fmla="*/ 0 h 719454"/>
              <a:gd name="T2" fmla="*/ 1155783 w 1511934"/>
              <a:gd name="T3" fmla="*/ 0 h 719454"/>
              <a:gd name="T4" fmla="*/ 1516584 w 1511934"/>
              <a:gd name="T5" fmla="*/ 358873 h 719454"/>
              <a:gd name="T6" fmla="*/ 1155783 w 1511934"/>
              <a:gd name="T7" fmla="*/ 717743 h 719454"/>
              <a:gd name="T8" fmla="*/ 0 w 1511934"/>
              <a:gd name="T9" fmla="*/ 717743 h 719454"/>
              <a:gd name="T10" fmla="*/ 360800 w 1511934"/>
              <a:gd name="T11" fmla="*/ 358873 h 719454"/>
              <a:gd name="T12" fmla="*/ 0 w 1511934"/>
              <a:gd name="T13" fmla="*/ 0 h 719454"/>
              <a:gd name="T14" fmla="*/ 0 60000 65536"/>
              <a:gd name="T15" fmla="*/ 0 60000 65536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w 1511934"/>
              <a:gd name="T22" fmla="*/ 0 h 719454"/>
              <a:gd name="T23" fmla="*/ 1511934 w 1511934"/>
              <a:gd name="T24" fmla="*/ 719454 h 719454"/>
            </a:gdLst>
            <a:ahLst/>
            <a:cxnLst>
              <a:cxn ang="T14">
                <a:pos x="T0" y="T1"/>
              </a:cxn>
              <a:cxn ang="T15">
                <a:pos x="T2" y="T3"/>
              </a:cxn>
              <a:cxn ang="T16">
                <a:pos x="T4" y="T5"/>
              </a:cxn>
              <a:cxn ang="T17">
                <a:pos x="T6" y="T7"/>
              </a:cxn>
              <a:cxn ang="T18">
                <a:pos x="T8" y="T9"/>
              </a:cxn>
              <a:cxn ang="T19">
                <a:pos x="T10" y="T11"/>
              </a:cxn>
              <a:cxn ang="T20">
                <a:pos x="T12" y="T13"/>
              </a:cxn>
            </a:cxnLst>
            <a:rect l="T21" t="T22" r="T23" b="T24"/>
            <a:pathLst>
              <a:path w="1511934" h="719454">
                <a:moveTo>
                  <a:pt x="0" y="0"/>
                </a:moveTo>
                <a:lnTo>
                  <a:pt x="1152144" y="0"/>
                </a:lnTo>
                <a:lnTo>
                  <a:pt x="1511808" y="359663"/>
                </a:lnTo>
                <a:lnTo>
                  <a:pt x="1152144" y="719327"/>
                </a:lnTo>
                <a:lnTo>
                  <a:pt x="0" y="719327"/>
                </a:lnTo>
                <a:lnTo>
                  <a:pt x="359664" y="359663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44" name="object 32"/>
          <p:cNvSpPr txBox="1"/>
          <p:nvPr/>
        </p:nvSpPr>
        <p:spPr>
          <a:xfrm>
            <a:off x="7950200" y="2909888"/>
            <a:ext cx="214313" cy="452437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5" dirty="0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endParaRPr sz="28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299" name="object 33"/>
          <p:cNvSpPr>
            <a:spLocks noChangeArrowheads="1"/>
          </p:cNvSpPr>
          <p:nvPr/>
        </p:nvSpPr>
        <p:spPr bwMode="auto">
          <a:xfrm>
            <a:off x="2068513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0" name="object 34"/>
          <p:cNvSpPr>
            <a:spLocks noChangeArrowheads="1"/>
          </p:cNvSpPr>
          <p:nvPr/>
        </p:nvSpPr>
        <p:spPr bwMode="auto">
          <a:xfrm>
            <a:off x="2114550" y="1430338"/>
            <a:ext cx="1512888" cy="1081087"/>
          </a:xfrm>
          <a:custGeom>
            <a:avLst/>
            <a:gdLst>
              <a:gd name="T0" fmla="*/ 1516579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8289 w 1511935"/>
              <a:gd name="T7" fmla="*/ 1082100 h 1080770"/>
              <a:gd name="T8" fmla="*/ 1516579 w 1511935"/>
              <a:gd name="T9" fmla="*/ 865632 h 1080770"/>
              <a:gd name="T10" fmla="*/ 1516579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1" name="object 35"/>
          <p:cNvSpPr>
            <a:spLocks noChangeArrowheads="1"/>
          </p:cNvSpPr>
          <p:nvPr/>
        </p:nvSpPr>
        <p:spPr bwMode="auto">
          <a:xfrm>
            <a:off x="2114550" y="1430338"/>
            <a:ext cx="1512888" cy="1081087"/>
          </a:xfrm>
          <a:custGeom>
            <a:avLst/>
            <a:gdLst>
              <a:gd name="T0" fmla="*/ 0 w 1511935"/>
              <a:gd name="T1" fmla="*/ 0 h 1080770"/>
              <a:gd name="T2" fmla="*/ 1516579 w 1511935"/>
              <a:gd name="T3" fmla="*/ 0 h 1080770"/>
              <a:gd name="T4" fmla="*/ 1516579 w 1511935"/>
              <a:gd name="T5" fmla="*/ 865632 h 1080770"/>
              <a:gd name="T6" fmla="*/ 758289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2" name="object 36"/>
          <p:cNvSpPr txBox="1">
            <a:spLocks noChangeArrowheads="1"/>
          </p:cNvSpPr>
          <p:nvPr/>
        </p:nvSpPr>
        <p:spPr bwMode="auto">
          <a:xfrm>
            <a:off x="2611438" y="1560513"/>
            <a:ext cx="522287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28575" indent="-15875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Input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Вход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3" name="object 37"/>
          <p:cNvSpPr>
            <a:spLocks noChangeArrowheads="1"/>
          </p:cNvSpPr>
          <p:nvPr/>
        </p:nvSpPr>
        <p:spPr bwMode="auto">
          <a:xfrm>
            <a:off x="3795713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4" name="object 38"/>
          <p:cNvSpPr>
            <a:spLocks noChangeArrowheads="1"/>
          </p:cNvSpPr>
          <p:nvPr/>
        </p:nvSpPr>
        <p:spPr bwMode="auto">
          <a:xfrm>
            <a:off x="3843338" y="1430338"/>
            <a:ext cx="1512887" cy="1081087"/>
          </a:xfrm>
          <a:custGeom>
            <a:avLst/>
            <a:gdLst>
              <a:gd name="T0" fmla="*/ 1516574 w 1511935"/>
              <a:gd name="T1" fmla="*/ 0 h 1080770"/>
              <a:gd name="T2" fmla="*/ 0 w 1511935"/>
              <a:gd name="T3" fmla="*/ 0 h 1080770"/>
              <a:gd name="T4" fmla="*/ 0 w 1511935"/>
              <a:gd name="T5" fmla="*/ 865632 h 1080770"/>
              <a:gd name="T6" fmla="*/ 758287 w 1511935"/>
              <a:gd name="T7" fmla="*/ 1082100 h 1080770"/>
              <a:gd name="T8" fmla="*/ 1516574 w 1511935"/>
              <a:gd name="T9" fmla="*/ 865632 h 1080770"/>
              <a:gd name="T10" fmla="*/ 1516574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5" name="object 39"/>
          <p:cNvSpPr>
            <a:spLocks noChangeArrowheads="1"/>
          </p:cNvSpPr>
          <p:nvPr/>
        </p:nvSpPr>
        <p:spPr bwMode="auto">
          <a:xfrm>
            <a:off x="3843338" y="1430338"/>
            <a:ext cx="1512887" cy="1081087"/>
          </a:xfrm>
          <a:custGeom>
            <a:avLst/>
            <a:gdLst>
              <a:gd name="T0" fmla="*/ 0 w 1511935"/>
              <a:gd name="T1" fmla="*/ 0 h 1080770"/>
              <a:gd name="T2" fmla="*/ 1516574 w 1511935"/>
              <a:gd name="T3" fmla="*/ 0 h 1080770"/>
              <a:gd name="T4" fmla="*/ 1516574 w 1511935"/>
              <a:gd name="T5" fmla="*/ 865632 h 1080770"/>
              <a:gd name="T6" fmla="*/ 758287 w 1511935"/>
              <a:gd name="T7" fmla="*/ 1082100 h 1080770"/>
              <a:gd name="T8" fmla="*/ 0 w 1511935"/>
              <a:gd name="T9" fmla="*/ 865632 h 1080770"/>
              <a:gd name="T10" fmla="*/ 0 w 1511935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5"/>
              <a:gd name="T19" fmla="*/ 0 h 1080770"/>
              <a:gd name="T20" fmla="*/ 1511935 w 1511935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5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6" name="object 40"/>
          <p:cNvSpPr txBox="1">
            <a:spLocks noChangeArrowheads="1"/>
          </p:cNvSpPr>
          <p:nvPr/>
        </p:nvSpPr>
        <p:spPr bwMode="auto">
          <a:xfrm>
            <a:off x="4137025" y="1560513"/>
            <a:ext cx="957263" cy="5667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52388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Process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Процесс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7" name="object 41"/>
          <p:cNvSpPr>
            <a:spLocks noChangeArrowheads="1"/>
          </p:cNvSpPr>
          <p:nvPr/>
        </p:nvSpPr>
        <p:spPr bwMode="auto">
          <a:xfrm>
            <a:off x="5524500" y="1404938"/>
            <a:ext cx="1601788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08" name="object 42"/>
          <p:cNvSpPr>
            <a:spLocks noChangeArrowheads="1"/>
          </p:cNvSpPr>
          <p:nvPr/>
        </p:nvSpPr>
        <p:spPr bwMode="auto">
          <a:xfrm>
            <a:off x="5572125" y="1430338"/>
            <a:ext cx="1511300" cy="1081087"/>
          </a:xfrm>
          <a:custGeom>
            <a:avLst/>
            <a:gdLst>
              <a:gd name="T0" fmla="*/ 1508640 w 1511934"/>
              <a:gd name="T1" fmla="*/ 0 h 1080770"/>
              <a:gd name="T2" fmla="*/ 0 w 1511934"/>
              <a:gd name="T3" fmla="*/ 0 h 1080770"/>
              <a:gd name="T4" fmla="*/ 0 w 1511934"/>
              <a:gd name="T5" fmla="*/ 865632 h 1080770"/>
              <a:gd name="T6" fmla="*/ 754319 w 1511934"/>
              <a:gd name="T7" fmla="*/ 1082100 h 1080770"/>
              <a:gd name="T8" fmla="*/ 1508640 w 1511934"/>
              <a:gd name="T9" fmla="*/ 865632 h 1080770"/>
              <a:gd name="T10" fmla="*/ 150864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1511807" y="0"/>
                </a:moveTo>
                <a:lnTo>
                  <a:pt x="0" y="0"/>
                </a:lnTo>
                <a:lnTo>
                  <a:pt x="0" y="864362"/>
                </a:lnTo>
                <a:lnTo>
                  <a:pt x="755903" y="1080515"/>
                </a:lnTo>
                <a:lnTo>
                  <a:pt x="1511807" y="864362"/>
                </a:lnTo>
                <a:lnTo>
                  <a:pt x="1511807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09" name="object 43"/>
          <p:cNvSpPr>
            <a:spLocks noChangeArrowheads="1"/>
          </p:cNvSpPr>
          <p:nvPr/>
        </p:nvSpPr>
        <p:spPr bwMode="auto">
          <a:xfrm>
            <a:off x="5572125" y="1430338"/>
            <a:ext cx="1511300" cy="1081087"/>
          </a:xfrm>
          <a:custGeom>
            <a:avLst/>
            <a:gdLst>
              <a:gd name="T0" fmla="*/ 0 w 1511934"/>
              <a:gd name="T1" fmla="*/ 0 h 1080770"/>
              <a:gd name="T2" fmla="*/ 1508640 w 1511934"/>
              <a:gd name="T3" fmla="*/ 0 h 1080770"/>
              <a:gd name="T4" fmla="*/ 1508640 w 1511934"/>
              <a:gd name="T5" fmla="*/ 865632 h 1080770"/>
              <a:gd name="T6" fmla="*/ 754319 w 1511934"/>
              <a:gd name="T7" fmla="*/ 1082100 h 1080770"/>
              <a:gd name="T8" fmla="*/ 0 w 1511934"/>
              <a:gd name="T9" fmla="*/ 865632 h 1080770"/>
              <a:gd name="T10" fmla="*/ 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0" y="0"/>
                </a:moveTo>
                <a:lnTo>
                  <a:pt x="1511807" y="0"/>
                </a:lnTo>
                <a:lnTo>
                  <a:pt x="1511807" y="864362"/>
                </a:lnTo>
                <a:lnTo>
                  <a:pt x="755903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3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0" name="object 44"/>
          <p:cNvSpPr txBox="1">
            <a:spLocks noChangeArrowheads="1"/>
          </p:cNvSpPr>
          <p:nvPr/>
        </p:nvSpPr>
        <p:spPr bwMode="auto">
          <a:xfrm>
            <a:off x="5983288" y="1560513"/>
            <a:ext cx="690562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36513" indent="-2381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Output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Выход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1" name="object 45"/>
          <p:cNvSpPr>
            <a:spLocks noChangeArrowheads="1"/>
          </p:cNvSpPr>
          <p:nvPr/>
        </p:nvSpPr>
        <p:spPr bwMode="auto">
          <a:xfrm>
            <a:off x="7253288" y="1404938"/>
            <a:ext cx="1601787" cy="11715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2" name="object 46"/>
          <p:cNvSpPr>
            <a:spLocks noChangeArrowheads="1"/>
          </p:cNvSpPr>
          <p:nvPr/>
        </p:nvSpPr>
        <p:spPr bwMode="auto">
          <a:xfrm>
            <a:off x="7381875" y="1498600"/>
            <a:ext cx="1341438" cy="83502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3" name="object 47"/>
          <p:cNvSpPr>
            <a:spLocks noChangeArrowheads="1"/>
          </p:cNvSpPr>
          <p:nvPr/>
        </p:nvSpPr>
        <p:spPr bwMode="auto">
          <a:xfrm>
            <a:off x="7299325" y="1430338"/>
            <a:ext cx="1512888" cy="1081087"/>
          </a:xfrm>
          <a:custGeom>
            <a:avLst/>
            <a:gdLst>
              <a:gd name="T0" fmla="*/ 1516584 w 1511934"/>
              <a:gd name="T1" fmla="*/ 0 h 1080770"/>
              <a:gd name="T2" fmla="*/ 0 w 1511934"/>
              <a:gd name="T3" fmla="*/ 0 h 1080770"/>
              <a:gd name="T4" fmla="*/ 0 w 1511934"/>
              <a:gd name="T5" fmla="*/ 865632 h 1080770"/>
              <a:gd name="T6" fmla="*/ 758292 w 1511934"/>
              <a:gd name="T7" fmla="*/ 1082100 h 1080770"/>
              <a:gd name="T8" fmla="*/ 1516584 w 1511934"/>
              <a:gd name="T9" fmla="*/ 865632 h 1080770"/>
              <a:gd name="T10" fmla="*/ 1516584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1511808" y="0"/>
                </a:moveTo>
                <a:lnTo>
                  <a:pt x="0" y="0"/>
                </a:lnTo>
                <a:lnTo>
                  <a:pt x="0" y="864362"/>
                </a:lnTo>
                <a:lnTo>
                  <a:pt x="755904" y="1080515"/>
                </a:lnTo>
                <a:lnTo>
                  <a:pt x="1511808" y="864362"/>
                </a:lnTo>
                <a:lnTo>
                  <a:pt x="1511808" y="0"/>
                </a:lnTo>
                <a:close/>
              </a:path>
            </a:pathLst>
          </a:custGeom>
          <a:solidFill>
            <a:srgbClr val="CCFFCC"/>
          </a:solid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4" name="object 48"/>
          <p:cNvSpPr>
            <a:spLocks noChangeArrowheads="1"/>
          </p:cNvSpPr>
          <p:nvPr/>
        </p:nvSpPr>
        <p:spPr bwMode="auto">
          <a:xfrm>
            <a:off x="7299325" y="1430338"/>
            <a:ext cx="1512888" cy="1081087"/>
          </a:xfrm>
          <a:custGeom>
            <a:avLst/>
            <a:gdLst>
              <a:gd name="T0" fmla="*/ 0 w 1511934"/>
              <a:gd name="T1" fmla="*/ 0 h 1080770"/>
              <a:gd name="T2" fmla="*/ 1516584 w 1511934"/>
              <a:gd name="T3" fmla="*/ 0 h 1080770"/>
              <a:gd name="T4" fmla="*/ 1516584 w 1511934"/>
              <a:gd name="T5" fmla="*/ 865632 h 1080770"/>
              <a:gd name="T6" fmla="*/ 758292 w 1511934"/>
              <a:gd name="T7" fmla="*/ 1082100 h 1080770"/>
              <a:gd name="T8" fmla="*/ 0 w 1511934"/>
              <a:gd name="T9" fmla="*/ 865632 h 1080770"/>
              <a:gd name="T10" fmla="*/ 0 w 1511934"/>
              <a:gd name="T11" fmla="*/ 0 h 1080770"/>
              <a:gd name="T12" fmla="*/ 0 60000 65536"/>
              <a:gd name="T13" fmla="*/ 0 60000 65536"/>
              <a:gd name="T14" fmla="*/ 0 60000 65536"/>
              <a:gd name="T15" fmla="*/ 0 60000 65536"/>
              <a:gd name="T16" fmla="*/ 0 60000 65536"/>
              <a:gd name="T17" fmla="*/ 0 60000 65536"/>
              <a:gd name="T18" fmla="*/ 0 w 1511934"/>
              <a:gd name="T19" fmla="*/ 0 h 1080770"/>
              <a:gd name="T20" fmla="*/ 1511934 w 1511934"/>
              <a:gd name="T21" fmla="*/ 1080770 h 1080770"/>
            </a:gdLst>
            <a:ahLst/>
            <a:cxnLst>
              <a:cxn ang="T12">
                <a:pos x="T0" y="T1"/>
              </a:cxn>
              <a:cxn ang="T13">
                <a:pos x="T2" y="T3"/>
              </a:cxn>
              <a:cxn ang="T14">
                <a:pos x="T4" y="T5"/>
              </a:cxn>
              <a:cxn ang="T15">
                <a:pos x="T6" y="T7"/>
              </a:cxn>
              <a:cxn ang="T16">
                <a:pos x="T8" y="T9"/>
              </a:cxn>
              <a:cxn ang="T17">
                <a:pos x="T10" y="T11"/>
              </a:cxn>
            </a:cxnLst>
            <a:rect l="T18" t="T19" r="T20" b="T21"/>
            <a:pathLst>
              <a:path w="1511934" h="1080770">
                <a:moveTo>
                  <a:pt x="0" y="0"/>
                </a:moveTo>
                <a:lnTo>
                  <a:pt x="1511808" y="0"/>
                </a:lnTo>
                <a:lnTo>
                  <a:pt x="1511808" y="864362"/>
                </a:lnTo>
                <a:lnTo>
                  <a:pt x="755904" y="1080515"/>
                </a:lnTo>
                <a:lnTo>
                  <a:pt x="0" y="864362"/>
                </a:lnTo>
                <a:lnTo>
                  <a:pt x="0" y="0"/>
                </a:lnTo>
                <a:close/>
              </a:path>
            </a:pathLst>
          </a:custGeom>
          <a:noFill/>
          <a:ln w="9144">
            <a:solidFill>
              <a:srgbClr val="3300CC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5" name="object 49"/>
          <p:cNvSpPr txBox="1">
            <a:spLocks noChangeArrowheads="1"/>
          </p:cNvSpPr>
          <p:nvPr/>
        </p:nvSpPr>
        <p:spPr bwMode="auto">
          <a:xfrm>
            <a:off x="7550150" y="1560513"/>
            <a:ext cx="1011238" cy="5746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85725" indent="-73025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Customers  </a:t>
            </a:r>
            <a:r>
              <a:rPr lang="ru-RU" altLang="ru-RU">
                <a:solidFill>
                  <a:srgbClr val="660066"/>
                </a:solidFill>
                <a:latin typeface="Times New Roman" pitchFamily="18" charset="0"/>
                <a:cs typeface="Times New Roman" pitchFamily="18" charset="0"/>
              </a:rPr>
              <a:t>Заказчик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6" name="object 50"/>
          <p:cNvSpPr>
            <a:spLocks noChangeArrowheads="1"/>
          </p:cNvSpPr>
          <p:nvPr/>
        </p:nvSpPr>
        <p:spPr bwMode="auto">
          <a:xfrm>
            <a:off x="339725" y="3709988"/>
            <a:ext cx="1601788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7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18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1021 h 2016760"/>
              <a:gd name="T2" fmla="*/ 1508636 w 1511935"/>
              <a:gd name="T3" fmla="*/ 2021021 h 2016760"/>
              <a:gd name="T4" fmla="*/ 1508636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19" name="object 53"/>
          <p:cNvSpPr txBox="1">
            <a:spLocks noChangeArrowheads="1"/>
          </p:cNvSpPr>
          <p:nvPr/>
        </p:nvSpPr>
        <p:spPr bwMode="auto">
          <a:xfrm>
            <a:off x="476250" y="4167188"/>
            <a:ext cx="1333500" cy="1398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поставляет  то, что нужно  процессу?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0" name="object 54"/>
          <p:cNvSpPr>
            <a:spLocks noChangeArrowheads="1"/>
          </p:cNvSpPr>
          <p:nvPr/>
        </p:nvSpPr>
        <p:spPr bwMode="auto">
          <a:xfrm>
            <a:off x="2068513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1" name="object 55"/>
          <p:cNvSpPr>
            <a:spLocks noChangeArrowheads="1"/>
          </p:cNvSpPr>
          <p:nvPr/>
        </p:nvSpPr>
        <p:spPr bwMode="auto">
          <a:xfrm>
            <a:off x="2114550" y="3733800"/>
            <a:ext cx="1512888" cy="2017713"/>
          </a:xfrm>
          <a:custGeom>
            <a:avLst/>
            <a:gdLst>
              <a:gd name="T0" fmla="*/ 0 w 1511935"/>
              <a:gd name="T1" fmla="*/ 2021021 h 2016760"/>
              <a:gd name="T2" fmla="*/ 1516579 w 1511935"/>
              <a:gd name="T3" fmla="*/ 2021021 h 2016760"/>
              <a:gd name="T4" fmla="*/ 1516579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22" name="object 56"/>
          <p:cNvSpPr txBox="1">
            <a:spLocks noChangeArrowheads="1"/>
          </p:cNvSpPr>
          <p:nvPr/>
        </p:nvSpPr>
        <p:spPr bwMode="auto">
          <a:xfrm>
            <a:off x="2384425" y="4167188"/>
            <a:ext cx="974725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1588"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Что  требуется  процессу  на входе?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3" name="object 57"/>
          <p:cNvSpPr>
            <a:spLocks noChangeArrowheads="1"/>
          </p:cNvSpPr>
          <p:nvPr/>
        </p:nvSpPr>
        <p:spPr bwMode="auto">
          <a:xfrm>
            <a:off x="3795713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4" name="object 58"/>
          <p:cNvSpPr>
            <a:spLocks noChangeArrowheads="1"/>
          </p:cNvSpPr>
          <p:nvPr/>
        </p:nvSpPr>
        <p:spPr bwMode="auto">
          <a:xfrm>
            <a:off x="3762375" y="4105275"/>
            <a:ext cx="1720850" cy="1382713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5" name="object 59"/>
          <p:cNvSpPr>
            <a:spLocks noChangeArrowheads="1"/>
          </p:cNvSpPr>
          <p:nvPr/>
        </p:nvSpPr>
        <p:spPr bwMode="auto">
          <a:xfrm>
            <a:off x="3843338" y="3733800"/>
            <a:ext cx="1512887" cy="2017713"/>
          </a:xfrm>
          <a:custGeom>
            <a:avLst/>
            <a:gdLst>
              <a:gd name="T0" fmla="*/ 0 w 1511935"/>
              <a:gd name="T1" fmla="*/ 2021021 h 2016760"/>
              <a:gd name="T2" fmla="*/ 1516574 w 1511935"/>
              <a:gd name="T3" fmla="*/ 2021021 h 2016760"/>
              <a:gd name="T4" fmla="*/ 1516574 w 1511935"/>
              <a:gd name="T5" fmla="*/ 0 h 2016760"/>
              <a:gd name="T6" fmla="*/ 0 w 1511935"/>
              <a:gd name="T7" fmla="*/ 0 h 2016760"/>
              <a:gd name="T8" fmla="*/ 0 w 1511935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26" name="object 60"/>
          <p:cNvSpPr txBox="1">
            <a:spLocks noChangeArrowheads="1"/>
          </p:cNvSpPr>
          <p:nvPr/>
        </p:nvSpPr>
        <p:spPr bwMode="auto">
          <a:xfrm>
            <a:off x="3930650" y="4167188"/>
            <a:ext cx="1339850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marL="12700" indent="296863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Каковы  основные 5-7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12700" indent="296863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шагов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marL="12700" indent="296863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7" name="object 61"/>
          <p:cNvSpPr>
            <a:spLocks noChangeArrowheads="1"/>
          </p:cNvSpPr>
          <p:nvPr/>
        </p:nvSpPr>
        <p:spPr bwMode="auto">
          <a:xfrm>
            <a:off x="5524500" y="3709988"/>
            <a:ext cx="1601788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8" name="object 62"/>
          <p:cNvSpPr>
            <a:spLocks noChangeArrowheads="1"/>
          </p:cNvSpPr>
          <p:nvPr/>
        </p:nvSpPr>
        <p:spPr bwMode="auto">
          <a:xfrm>
            <a:off x="5484813" y="4105275"/>
            <a:ext cx="1733550" cy="1382713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29" name="object 63"/>
          <p:cNvSpPr>
            <a:spLocks noChangeArrowheads="1"/>
          </p:cNvSpPr>
          <p:nvPr/>
        </p:nvSpPr>
        <p:spPr bwMode="auto">
          <a:xfrm>
            <a:off x="5572125" y="3733800"/>
            <a:ext cx="1511300" cy="2017713"/>
          </a:xfrm>
          <a:custGeom>
            <a:avLst/>
            <a:gdLst>
              <a:gd name="T0" fmla="*/ 0 w 1511934"/>
              <a:gd name="T1" fmla="*/ 2021021 h 2016760"/>
              <a:gd name="T2" fmla="*/ 1508640 w 1511934"/>
              <a:gd name="T3" fmla="*/ 2021021 h 2016760"/>
              <a:gd name="T4" fmla="*/ 1508640 w 1511934"/>
              <a:gd name="T5" fmla="*/ 0 h 2016760"/>
              <a:gd name="T6" fmla="*/ 0 w 1511934"/>
              <a:gd name="T7" fmla="*/ 0 h 2016760"/>
              <a:gd name="T8" fmla="*/ 0 w 1511934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4"/>
              <a:gd name="T16" fmla="*/ 0 h 2016760"/>
              <a:gd name="T17" fmla="*/ 1511934 w 1511934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4" h="2016760">
                <a:moveTo>
                  <a:pt x="0" y="2016252"/>
                </a:moveTo>
                <a:lnTo>
                  <a:pt x="1511807" y="2016252"/>
                </a:lnTo>
                <a:lnTo>
                  <a:pt x="1511807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30" name="object 64"/>
          <p:cNvSpPr txBox="1">
            <a:spLocks noChangeArrowheads="1"/>
          </p:cNvSpPr>
          <p:nvPr/>
        </p:nvSpPr>
        <p:spPr bwMode="auto">
          <a:xfrm>
            <a:off x="5653088" y="4167188"/>
            <a:ext cx="1350962" cy="11239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Что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ожидается на  выходе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1" name="object 65"/>
          <p:cNvSpPr>
            <a:spLocks noChangeArrowheads="1"/>
          </p:cNvSpPr>
          <p:nvPr/>
        </p:nvSpPr>
        <p:spPr bwMode="auto">
          <a:xfrm>
            <a:off x="7253288" y="3709988"/>
            <a:ext cx="1601787" cy="2106612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2" name="object 66"/>
          <p:cNvSpPr>
            <a:spLocks noChangeArrowheads="1"/>
          </p:cNvSpPr>
          <p:nvPr/>
        </p:nvSpPr>
        <p:spPr bwMode="auto">
          <a:xfrm>
            <a:off x="7283450" y="3967163"/>
            <a:ext cx="1593850" cy="1658937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3" name="object 67"/>
          <p:cNvSpPr>
            <a:spLocks noChangeArrowheads="1"/>
          </p:cNvSpPr>
          <p:nvPr/>
        </p:nvSpPr>
        <p:spPr bwMode="auto">
          <a:xfrm>
            <a:off x="7299325" y="3733800"/>
            <a:ext cx="1512888" cy="2017713"/>
          </a:xfrm>
          <a:custGeom>
            <a:avLst/>
            <a:gdLst>
              <a:gd name="T0" fmla="*/ 0 w 1511934"/>
              <a:gd name="T1" fmla="*/ 2021021 h 2016760"/>
              <a:gd name="T2" fmla="*/ 1516583 w 1511934"/>
              <a:gd name="T3" fmla="*/ 2021021 h 2016760"/>
              <a:gd name="T4" fmla="*/ 1516583 w 1511934"/>
              <a:gd name="T5" fmla="*/ 0 h 2016760"/>
              <a:gd name="T6" fmla="*/ 0 w 1511934"/>
              <a:gd name="T7" fmla="*/ 0 h 2016760"/>
              <a:gd name="T8" fmla="*/ 0 w 1511934"/>
              <a:gd name="T9" fmla="*/ 2021021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4"/>
              <a:gd name="T16" fmla="*/ 0 h 2016760"/>
              <a:gd name="T17" fmla="*/ 1511934 w 1511934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4" h="2016760">
                <a:moveTo>
                  <a:pt x="0" y="2016252"/>
                </a:moveTo>
                <a:lnTo>
                  <a:pt x="1511807" y="2016252"/>
                </a:lnTo>
                <a:lnTo>
                  <a:pt x="1511807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1334" name="object 68"/>
          <p:cNvSpPr txBox="1">
            <a:spLocks noChangeArrowheads="1"/>
          </p:cNvSpPr>
          <p:nvPr/>
        </p:nvSpPr>
        <p:spPr bwMode="auto">
          <a:xfrm>
            <a:off x="7451725" y="4030663"/>
            <a:ext cx="1211263" cy="1397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0" tIns="12700" rIns="0" bIns="0">
            <a:spAutoFit/>
          </a:bodyPr>
          <a:lstStyle/>
          <a:p>
            <a:pPr algn="ctr">
              <a:spcBef>
                <a:spcPts val="100"/>
              </a:spcBef>
            </a:pPr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Кто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нуждается в  результатах  этого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altLang="ru-RU">
                <a:solidFill>
                  <a:srgbClr val="3300CC"/>
                </a:solidFill>
                <a:latin typeface="Times New Roman" pitchFamily="18" charset="0"/>
                <a:cs typeface="Times New Roman" pitchFamily="18" charset="0"/>
              </a:rPr>
              <a:t>процесса?</a:t>
            </a:r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1335" name="Прямоугольник 80"/>
          <p:cNvSpPr>
            <a:spLocks noChangeArrowheads="1"/>
          </p:cNvSpPr>
          <p:nvPr/>
        </p:nvSpPr>
        <p:spPr bwMode="auto">
          <a:xfrm>
            <a:off x="9121775" y="1636713"/>
            <a:ext cx="2765425" cy="4094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0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Начинайте заполнять SIPOC «справа»</a:t>
            </a:r>
            <a:endParaRPr lang="ru-RU" altLang="ru-RU" sz="200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Определите заказчика.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Опишите результаты (продукты), которые он требует.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Приведите краткое описание процесса.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Укажите основные входы процесса.</a:t>
            </a:r>
          </a:p>
          <a:p>
            <a:pPr algn="just">
              <a:buFont typeface="Arial" pitchFamily="34" charset="0"/>
              <a:buChar char="•"/>
            </a:pPr>
            <a:r>
              <a:rPr lang="ru-RU" altLang="ru-RU" sz="2000">
                <a:latin typeface="Times New Roman" pitchFamily="18" charset="0"/>
                <a:cs typeface="Times New Roman" pitchFamily="18" charset="0"/>
              </a:rPr>
              <a:t>Приведите перечень ключевых поставщиков.</a:t>
            </a:r>
          </a:p>
        </p:txBody>
      </p:sp>
      <p:cxnSp>
        <p:nvCxnSpPr>
          <p:cNvPr id="83" name="Прямая со стрелкой 82"/>
          <p:cNvCxnSpPr/>
          <p:nvPr/>
        </p:nvCxnSpPr>
        <p:spPr>
          <a:xfrm rot="10800000" flipV="1">
            <a:off x="338138" y="2624138"/>
            <a:ext cx="8391525" cy="20637"/>
          </a:xfrm>
          <a:prstGeom prst="straightConnector1">
            <a:avLst/>
          </a:prstGeom>
          <a:ln w="5715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5061" name="Прямоугольник 6"/>
          <p:cNvSpPr>
            <a:spLocks noChangeArrowheads="1"/>
          </p:cNvSpPr>
          <p:nvPr/>
        </p:nvSpPr>
        <p:spPr bwMode="auto">
          <a:xfrm>
            <a:off x="446333" y="0"/>
            <a:ext cx="11282605" cy="10726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12700" algn="ctr">
              <a:spcBef>
                <a:spcPts val="95"/>
              </a:spcBef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ОПРЕДЕЛЕНИЕ ГРАНИЦ</a:t>
            </a:r>
            <a:r>
              <a:rPr lang="ru-RU" sz="3200" b="1" spc="15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КАРТИРОВАНИЯ.</a:t>
            </a:r>
          </a:p>
          <a:p>
            <a:pPr marL="3556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КАРТА 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ПРОЦЕССА </a:t>
            </a: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ВЕРХНЕГО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УРОВНЯ.</a:t>
            </a:r>
            <a:r>
              <a:rPr lang="ru-RU" sz="3200" b="1" spc="-5" dirty="0">
                <a:latin typeface="Times New Roman" pitchFamily="18" charset="0"/>
                <a:cs typeface="Times New Roman" pitchFamily="18" charset="0"/>
              </a:rPr>
              <a:t> SIPOC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6086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3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4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0066 h 2016760"/>
              <a:gd name="T2" fmla="*/ 1509270 w 1511935"/>
              <a:gd name="T3" fmla="*/ 2020066 h 2016760"/>
              <a:gd name="T4" fmla="*/ 1509270 w 1511935"/>
              <a:gd name="T5" fmla="*/ 0 h 2016760"/>
              <a:gd name="T6" fmla="*/ 0 w 1511935"/>
              <a:gd name="T7" fmla="*/ 0 h 2016760"/>
              <a:gd name="T8" fmla="*/ 0 w 1511935"/>
              <a:gd name="T9" fmla="*/ 2020066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74" name="Таблица 73"/>
          <p:cNvGraphicFramePr>
            <a:graphicFrameLocks noGrp="1"/>
          </p:cNvGraphicFramePr>
          <p:nvPr/>
        </p:nvGraphicFramePr>
        <p:xfrm>
          <a:off x="228602" y="1019907"/>
          <a:ext cx="11711352" cy="4830746"/>
        </p:xfrm>
        <a:graphic>
          <a:graphicData uri="http://schemas.openxmlformats.org/drawingml/2006/table">
            <a:tbl>
              <a:tblPr/>
              <a:tblGrid>
                <a:gridCol w="234202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34202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34202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34202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34324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325144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Выход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Потребитель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Смолоть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82201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и поставить в кофеварку бумажный фильтр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молотый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98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отфильтрованной воды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339925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Включить кофеварку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110203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Удалить использованный фильтр с кофе в корзину для мусора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41997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чашку и налить кофе</a:t>
                      </a: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500" dirty="0">
                        <a:latin typeface="Arial" pitchFamily="34" charset="0"/>
                        <a:ea typeface="Times New Roman"/>
                        <a:cs typeface="Arial" pitchFamily="34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13490"/>
      </p:ext>
    </p:extLst>
  </p:cSld>
  <p:clrMapOvr>
    <a:masterClrMapping/>
  </p:clrMapOvr>
  <p:transition spd="med">
    <p:fade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031522"/>
            <a:ext cx="12192000" cy="826477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46086" name="object 4"/>
          <p:cNvSpPr>
            <a:spLocks noChangeArrowheads="1"/>
          </p:cNvSpPr>
          <p:nvPr/>
        </p:nvSpPr>
        <p:spPr bwMode="auto">
          <a:xfrm>
            <a:off x="366713" y="1498600"/>
            <a:ext cx="1546225" cy="835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3" name="object 51"/>
          <p:cNvSpPr>
            <a:spLocks noChangeArrowheads="1"/>
          </p:cNvSpPr>
          <p:nvPr/>
        </p:nvSpPr>
        <p:spPr bwMode="auto">
          <a:xfrm>
            <a:off x="307975" y="4105275"/>
            <a:ext cx="1717675" cy="1382713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</a:pPr>
            <a:endParaRPr lang="ru-RU" altLang="ru-RU" sz="18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6134" name="object 52"/>
          <p:cNvSpPr>
            <a:spLocks noChangeArrowheads="1"/>
          </p:cNvSpPr>
          <p:nvPr/>
        </p:nvSpPr>
        <p:spPr bwMode="auto">
          <a:xfrm>
            <a:off x="387350" y="3733800"/>
            <a:ext cx="1511300" cy="2017713"/>
          </a:xfrm>
          <a:custGeom>
            <a:avLst/>
            <a:gdLst>
              <a:gd name="T0" fmla="*/ 0 w 1511935"/>
              <a:gd name="T1" fmla="*/ 2020066 h 2016760"/>
              <a:gd name="T2" fmla="*/ 1509270 w 1511935"/>
              <a:gd name="T3" fmla="*/ 2020066 h 2016760"/>
              <a:gd name="T4" fmla="*/ 1509270 w 1511935"/>
              <a:gd name="T5" fmla="*/ 0 h 2016760"/>
              <a:gd name="T6" fmla="*/ 0 w 1511935"/>
              <a:gd name="T7" fmla="*/ 0 h 2016760"/>
              <a:gd name="T8" fmla="*/ 0 w 1511935"/>
              <a:gd name="T9" fmla="*/ 2020066 h 2016760"/>
              <a:gd name="T10" fmla="*/ 0 60000 65536"/>
              <a:gd name="T11" fmla="*/ 0 60000 65536"/>
              <a:gd name="T12" fmla="*/ 0 60000 65536"/>
              <a:gd name="T13" fmla="*/ 0 60000 65536"/>
              <a:gd name="T14" fmla="*/ 0 60000 65536"/>
              <a:gd name="T15" fmla="*/ 0 w 1511935"/>
              <a:gd name="T16" fmla="*/ 0 h 2016760"/>
              <a:gd name="T17" fmla="*/ 1511935 w 1511935"/>
              <a:gd name="T18" fmla="*/ 2016760 h 2016760"/>
            </a:gdLst>
            <a:ahLst/>
            <a:cxnLst>
              <a:cxn ang="T10">
                <a:pos x="T0" y="T1"/>
              </a:cxn>
              <a:cxn ang="T11">
                <a:pos x="T2" y="T3"/>
              </a:cxn>
              <a:cxn ang="T12">
                <a:pos x="T4" y="T5"/>
              </a:cxn>
              <a:cxn ang="T13">
                <a:pos x="T6" y="T7"/>
              </a:cxn>
              <a:cxn ang="T14">
                <a:pos x="T8" y="T9"/>
              </a:cxn>
            </a:cxnLst>
            <a:rect l="T15" t="T16" r="T17" b="T18"/>
            <a:pathLst>
              <a:path w="1511935" h="2016760">
                <a:moveTo>
                  <a:pt x="0" y="2016252"/>
                </a:moveTo>
                <a:lnTo>
                  <a:pt x="1511808" y="2016252"/>
                </a:lnTo>
                <a:lnTo>
                  <a:pt x="1511808" y="0"/>
                </a:lnTo>
                <a:lnTo>
                  <a:pt x="0" y="0"/>
                </a:lnTo>
                <a:lnTo>
                  <a:pt x="0" y="2016252"/>
                </a:lnTo>
                <a:close/>
              </a:path>
            </a:pathLst>
          </a:custGeom>
          <a:noFill/>
          <a:ln w="9144">
            <a:solidFill>
              <a:srgbClr val="FFFFFF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ru-RU"/>
          </a:p>
        </p:txBody>
      </p:sp>
      <p:graphicFrame>
        <p:nvGraphicFramePr>
          <p:cNvPr id="9" name="Таблица 8"/>
          <p:cNvGraphicFramePr>
            <a:graphicFrameLocks noGrp="1"/>
          </p:cNvGraphicFramePr>
          <p:nvPr/>
        </p:nvGraphicFramePr>
        <p:xfrm>
          <a:off x="298938" y="263769"/>
          <a:ext cx="11605848" cy="5740490"/>
        </p:xfrm>
        <a:graphic>
          <a:graphicData uri="http://schemas.openxmlformats.org/drawingml/2006/table">
            <a:tbl>
              <a:tblPr/>
              <a:tblGrid>
                <a:gridCol w="233875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17577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9861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1664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276062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244451"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Вход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Выход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b="1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Потребитель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17479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зерен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Производитель кофемолки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э/э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Жареный кофе в зернах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Кофемолка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Электроэнергия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Смолоть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Молотый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3)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033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Бумажные фильтры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и поставить в кофеварку бумажный фильтр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Подготовленное фильтровальное отделение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3)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55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 1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Мерный стаканчик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Молотый кофе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молотый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Нужное количество молотого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Варка кофе (шаг 5)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62700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Росинка Ко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Чистая вода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Отмерить и добавить отфильтрованной воды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Подготовленная кофеварка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Варка кофе (шаг 5)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5559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SAECO Сo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Поставщик э/э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Кофеварка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Электроэнергия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Включить кофеварку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Сваренный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 err="1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Налитие</a:t>
                      </a: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 кофе (шаг 7)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41632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Корзина для мусора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Удалить использованный фильтр с кофе в корзину для мусора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Очищенное фильтровальное отделение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Подготовка кофеварки (шаг 2 на следующем цикле)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672176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Шаг процесса 5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АВС Поставка </a:t>
                      </a:r>
                    </a:p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Работник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Готовый кофе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Чашка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Труд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500" dirty="0"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Выбрать чашку и налить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Готовый для питья кофе 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500" dirty="0">
                          <a:solidFill>
                            <a:srgbClr val="000000"/>
                          </a:solidFill>
                          <a:latin typeface="Arial" pitchFamily="34" charset="0"/>
                          <a:ea typeface="Times New Roman"/>
                          <a:cs typeface="Arial" pitchFamily="34" charset="0"/>
                        </a:rPr>
                        <a:t>Конечный потребитель – заказчик кофе</a:t>
                      </a:r>
                    </a:p>
                  </a:txBody>
                  <a:tcPr marL="59228" marR="59228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96913490"/>
      </p:ext>
    </p:extLst>
  </p:cSld>
  <p:clrMapOvr>
    <a:masterClrMapping/>
  </p:clrMapOvr>
  <p:transition spd="med">
    <p:fade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2773363" y="2263775"/>
            <a:ext cx="6645275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2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 текущего</a:t>
            </a:r>
            <a:r>
              <a:rPr lang="ru-RU" sz="3200" b="1" spc="-9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состояния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711200" y="14811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Формирование дерева гипотез основных причин</a:t>
            </a:r>
            <a:r>
              <a:rPr lang="ru-RU" sz="2400" spc="9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Картирование материальных</a:t>
            </a:r>
            <a:r>
              <a:rPr lang="ru-RU" sz="2400" spc="2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" dirty="0" smtClean="0">
                <a:latin typeface="Times New Roman" pitchFamily="18" charset="0"/>
                <a:cs typeface="Times New Roman" pitchFamily="18" charset="0"/>
              </a:rPr>
              <a:t>потоков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Картирование информационных</a:t>
            </a:r>
            <a:r>
              <a:rPr lang="ru-RU" sz="2400" spc="4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5" dirty="0" smtClean="0">
                <a:latin typeface="Times New Roman" pitchFamily="18" charset="0"/>
                <a:cs typeface="Times New Roman" pitchFamily="18" charset="0"/>
              </a:rPr>
              <a:t>потоков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Определение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основных параметров</a:t>
            </a:r>
            <a:r>
              <a:rPr lang="ru-RU" sz="2400" spc="15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процессов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Выявление существующих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и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возможных потерь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в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процессах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Уточнение</a:t>
            </a:r>
            <a:r>
              <a:rPr lang="ru-RU" sz="2400" spc="3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Анализ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коренных 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причин </a:t>
            </a:r>
            <a:r>
              <a:rPr lang="ru-RU" sz="2400" spc="-10" dirty="0" smtClean="0">
                <a:latin typeface="Times New Roman" pitchFamily="18" charset="0"/>
                <a:cs typeface="Times New Roman" pitchFamily="18" charset="0"/>
              </a:rPr>
              <a:t>проблем</a:t>
            </a:r>
            <a:endParaRPr 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2-ГО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33559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ОБОЗНАЧЕНИЯ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2" name="Group 37"/>
          <p:cNvGrpSpPr>
            <a:grpSpLocks/>
          </p:cNvGrpSpPr>
          <p:nvPr/>
        </p:nvGrpSpPr>
        <p:grpSpPr bwMode="auto">
          <a:xfrm>
            <a:off x="722313" y="1241425"/>
            <a:ext cx="1825625" cy="1284288"/>
            <a:chOff x="448" y="1372"/>
            <a:chExt cx="507" cy="432"/>
          </a:xfrm>
        </p:grpSpPr>
        <p:sp>
          <p:nvSpPr>
            <p:cNvPr id="17425" name="Rectangle 38"/>
            <p:cNvSpPr>
              <a:spLocks noChangeArrowheads="1"/>
            </p:cNvSpPr>
            <p:nvPr/>
          </p:nvSpPr>
          <p:spPr bwMode="auto">
            <a:xfrm>
              <a:off x="448" y="1372"/>
              <a:ext cx="507" cy="432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Наименование</a:t>
              </a:r>
            </a:p>
            <a:p>
              <a:endParaRPr lang="ru-RU" altLang="ru-RU"/>
            </a:p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Параметры </a:t>
              </a:r>
            </a:p>
            <a:p>
              <a:r>
                <a:rPr lang="ru-RU" altLang="ru-RU">
                  <a:latin typeface="Times New Roman" pitchFamily="18" charset="0"/>
                  <a:cs typeface="Times New Roman" pitchFamily="18" charset="0"/>
                </a:rPr>
                <a:t>процесса</a:t>
              </a:r>
            </a:p>
            <a:p>
              <a:endParaRPr lang="ru-RU" altLang="ru-RU"/>
            </a:p>
          </p:txBody>
        </p:sp>
        <p:sp>
          <p:nvSpPr>
            <p:cNvPr id="17426" name="Line 39"/>
            <p:cNvSpPr>
              <a:spLocks noChangeShapeType="1"/>
            </p:cNvSpPr>
            <p:nvPr/>
          </p:nvSpPr>
          <p:spPr bwMode="auto">
            <a:xfrm>
              <a:off x="448" y="1468"/>
              <a:ext cx="500" cy="0"/>
            </a:xfrm>
            <a:prstGeom prst="line">
              <a:avLst/>
            </a:prstGeom>
            <a:noFill/>
            <a:ln w="9525">
              <a:solidFill>
                <a:schemeClr val="tx1"/>
              </a:solidFill>
              <a:round/>
              <a:headEnd/>
              <a:tailEnd/>
            </a:ln>
          </p:spPr>
          <p:txBody>
            <a:bodyPr/>
            <a:lstStyle/>
            <a:p>
              <a:endParaRPr lang="ru-RU"/>
            </a:p>
          </p:txBody>
        </p:sp>
      </p:grpSp>
      <p:sp>
        <p:nvSpPr>
          <p:cNvPr id="17414" name="Прямоугольник 17"/>
          <p:cNvSpPr>
            <a:spLocks noChangeArrowheads="1"/>
          </p:cNvSpPr>
          <p:nvPr/>
        </p:nvSpPr>
        <p:spPr bwMode="auto">
          <a:xfrm>
            <a:off x="1079500" y="2646363"/>
            <a:ext cx="1233488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Операция</a:t>
            </a:r>
          </a:p>
        </p:txBody>
      </p:sp>
      <p:sp>
        <p:nvSpPr>
          <p:cNvPr id="17415" name="AutoShape 11"/>
          <p:cNvSpPr>
            <a:spLocks noChangeArrowheads="1"/>
          </p:cNvSpPr>
          <p:nvPr/>
        </p:nvSpPr>
        <p:spPr bwMode="auto">
          <a:xfrm>
            <a:off x="8597900" y="820738"/>
            <a:ext cx="1628775" cy="1279525"/>
          </a:xfrm>
          <a:prstGeom prst="triangle">
            <a:avLst>
              <a:gd name="adj" fmla="val 50000"/>
            </a:avLst>
          </a:prstGeom>
          <a:solidFill>
            <a:schemeClr val="bg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</a:t>
            </a:r>
          </a:p>
        </p:txBody>
      </p:sp>
      <p:sp>
        <p:nvSpPr>
          <p:cNvPr id="17416" name="Прямоугольник 21"/>
          <p:cNvSpPr>
            <a:spLocks noChangeArrowheads="1"/>
          </p:cNvSpPr>
          <p:nvPr/>
        </p:nvSpPr>
        <p:spPr bwMode="auto">
          <a:xfrm>
            <a:off x="8888413" y="2230438"/>
            <a:ext cx="949325" cy="3714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Запасы</a:t>
            </a:r>
          </a:p>
        </p:txBody>
      </p:sp>
      <p:sp>
        <p:nvSpPr>
          <p:cNvPr id="17417" name="Line 23"/>
          <p:cNvSpPr>
            <a:spLocks noChangeShapeType="1"/>
          </p:cNvSpPr>
          <p:nvPr/>
        </p:nvSpPr>
        <p:spPr bwMode="auto">
          <a:xfrm flipV="1">
            <a:off x="5608638" y="2124075"/>
            <a:ext cx="2082800" cy="46038"/>
          </a:xfrm>
          <a:prstGeom prst="line">
            <a:avLst/>
          </a:prstGeom>
          <a:noFill/>
          <a:ln w="76200">
            <a:solidFill>
              <a:schemeClr val="tx1"/>
            </a:solidFill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18" name="Прямоугольник 23"/>
          <p:cNvSpPr>
            <a:spLocks noChangeArrowheads="1"/>
          </p:cNvSpPr>
          <p:nvPr/>
        </p:nvSpPr>
        <p:spPr bwMode="auto">
          <a:xfrm>
            <a:off x="5319713" y="2606675"/>
            <a:ext cx="2466975" cy="368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Материальный поток</a:t>
            </a:r>
          </a:p>
        </p:txBody>
      </p:sp>
      <p:sp>
        <p:nvSpPr>
          <p:cNvPr id="25" name="Блок-схема: решение 24"/>
          <p:cNvSpPr/>
          <p:nvPr/>
        </p:nvSpPr>
        <p:spPr>
          <a:xfrm>
            <a:off x="3363913" y="1055688"/>
            <a:ext cx="1470025" cy="1360487"/>
          </a:xfrm>
          <a:prstGeom prst="flowChartDecision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0" name="Прямоугольник 25"/>
          <p:cNvSpPr>
            <a:spLocks noChangeArrowheads="1"/>
          </p:cNvSpPr>
          <p:nvPr/>
        </p:nvSpPr>
        <p:spPr bwMode="auto">
          <a:xfrm>
            <a:off x="3289300" y="2579688"/>
            <a:ext cx="1589088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Решение/</a:t>
            </a:r>
          </a:p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точка выхода</a:t>
            </a:r>
          </a:p>
        </p:txBody>
      </p:sp>
      <p:sp>
        <p:nvSpPr>
          <p:cNvPr id="27" name="Пятно 2 26"/>
          <p:cNvSpPr/>
          <p:nvPr/>
        </p:nvSpPr>
        <p:spPr>
          <a:xfrm>
            <a:off x="849313" y="3657600"/>
            <a:ext cx="3494087" cy="1622425"/>
          </a:xfrm>
          <a:prstGeom prst="irregularSeal2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endParaRPr lang="ru-RU"/>
          </a:p>
        </p:txBody>
      </p:sp>
      <p:sp>
        <p:nvSpPr>
          <p:cNvPr id="17422" name="Прямоугольник 27"/>
          <p:cNvSpPr>
            <a:spLocks noChangeArrowheads="1"/>
          </p:cNvSpPr>
          <p:nvPr/>
        </p:nvSpPr>
        <p:spPr bwMode="auto">
          <a:xfrm>
            <a:off x="2079625" y="5356225"/>
            <a:ext cx="95567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Потери</a:t>
            </a:r>
          </a:p>
        </p:txBody>
      </p:sp>
      <p:sp>
        <p:nvSpPr>
          <p:cNvPr id="17423" name="Line 23"/>
          <p:cNvSpPr>
            <a:spLocks noChangeShapeType="1"/>
          </p:cNvSpPr>
          <p:nvPr/>
        </p:nvSpPr>
        <p:spPr bwMode="auto">
          <a:xfrm flipV="1">
            <a:off x="5608638" y="3784600"/>
            <a:ext cx="2082800" cy="46038"/>
          </a:xfrm>
          <a:prstGeom prst="line">
            <a:avLst/>
          </a:prstGeom>
          <a:noFill/>
          <a:ln w="76200">
            <a:solidFill>
              <a:schemeClr val="tx1"/>
            </a:solidFill>
            <a:prstDash val="dash"/>
            <a:round/>
            <a:headEnd/>
            <a:tailEnd type="triangle" w="med" len="med"/>
          </a:ln>
        </p:spPr>
        <p:txBody>
          <a:bodyPr/>
          <a:lstStyle/>
          <a:p>
            <a:endParaRPr lang="ru-RU"/>
          </a:p>
        </p:txBody>
      </p:sp>
      <p:sp>
        <p:nvSpPr>
          <p:cNvPr id="17424" name="Прямоугольник 23"/>
          <p:cNvSpPr>
            <a:spLocks noChangeArrowheads="1"/>
          </p:cNvSpPr>
          <p:nvPr/>
        </p:nvSpPr>
        <p:spPr bwMode="auto">
          <a:xfrm>
            <a:off x="5319713" y="4267200"/>
            <a:ext cx="2790825" cy="369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b="1">
                <a:latin typeface="Times New Roman" pitchFamily="18" charset="0"/>
                <a:cs typeface="Times New Roman" pitchFamily="18" charset="0"/>
              </a:rPr>
              <a:t>Информационный поток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573088" y="904875"/>
            <a:ext cx="11009312" cy="14366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1. Рисуем поток   по ходу его движения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2. Процесс обозначаем прямоугольником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indent="-342900"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Если операции с материалом непрерывны – считаем одним процессом</a:t>
            </a:r>
          </a:p>
          <a:p>
            <a:pPr algn="just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5" dirty="0" smtClean="0">
                <a:latin typeface="Times New Roman" pitchFamily="18" charset="0"/>
                <a:cs typeface="Times New Roman" pitchFamily="18" charset="0"/>
              </a:rPr>
              <a:t>Процесс отдельный, если есть существенные особенности или скапливание ресурсов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10" dirty="0" smtClean="0">
                <a:latin typeface="Times New Roman" pitchFamily="18" charset="0"/>
                <a:cs typeface="Times New Roman" pitchFamily="18" charset="0"/>
              </a:rPr>
              <a:t>3. Отображаем втекающие основные параллельные потоки</a:t>
            </a: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В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начале </a:t>
            </a:r>
            <a:r>
              <a:rPr lang="ru-RU" sz="2000" spc="-1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отображаем движение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главному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материальному (или информационному)  </a:t>
            </a:r>
            <a:r>
              <a:rPr lang="ru-RU" sz="20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потоку, </a:t>
            </a:r>
            <a:r>
              <a:rPr lang="ru-RU" sz="20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затем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</a:t>
            </a:r>
            <a:r>
              <a:rPr lang="ru-RU" sz="2000" spc="3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20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второстепенным.</a:t>
            </a:r>
            <a:endParaRPr lang="ru-RU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5. Изображаем каждое место запасов (складирования) с пометкой количества и/или времени, за которое эти запасы могут быть использованы</a:t>
            </a:r>
            <a:endParaRPr 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 marL="355600" indent="-3429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b="1" spc="-10" dirty="0" smtClean="0">
                <a:latin typeface="Times New Roman" pitchFamily="18" charset="0"/>
                <a:cs typeface="Times New Roman" pitchFamily="18" charset="0"/>
              </a:rPr>
              <a:t>В местах запасов поток прерывается!</a:t>
            </a:r>
            <a:endParaRPr lang="ru-RU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 marL="12700">
              <a:lnSpc>
                <a:spcPct val="100000"/>
              </a:lnSpc>
              <a:spcBef>
                <a:spcPts val="6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dirty="0" smtClean="0">
                <a:latin typeface="Times New Roman" pitchFamily="18" charset="0"/>
                <a:cs typeface="Times New Roman" pitchFamily="18" charset="0"/>
              </a:rPr>
              <a:t>6. Используя данные наблюдения, рисуем под прямоугольниками линию времени, на которой укажите движение времени выполнения заказа от начала деятельности до предъявления потребителям (заказчикам)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105521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ПОСТРОЕНИЕ КАРТЫ ТЕКУЩЕГО СОСТОЯНИЯ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11188" y="1508125"/>
            <a:ext cx="11009312" cy="1436688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127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200" b="1" spc="-5" dirty="0">
                <a:latin typeface="Times New Roman" pitchFamily="18" charset="0"/>
                <a:cs typeface="Times New Roman" pitchFamily="18" charset="0"/>
              </a:rPr>
              <a:t>Хронометраж процессов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 — метод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изучения затрат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времени с помощью фиксации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и замеров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продолжительности </a:t>
            </a:r>
            <a:r>
              <a:rPr lang="ru-RU" sz="2200" spc="-5" dirty="0" smtClean="0">
                <a:latin typeface="Times New Roman" pitchFamily="18" charset="0"/>
                <a:cs typeface="Times New Roman" pitchFamily="18" charset="0"/>
              </a:rPr>
              <a:t>выполняемых действий </a:t>
            </a:r>
            <a:r>
              <a:rPr lang="ru-RU" sz="2200" spc="-5" dirty="0">
                <a:latin typeface="Times New Roman" pitchFamily="18" charset="0"/>
                <a:cs typeface="Times New Roman" pitchFamily="18" charset="0"/>
              </a:rPr>
              <a:t>(работ по процессу)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Кто </a:t>
            </a:r>
            <a:r>
              <a:rPr lang="ru-RU" altLang="ru-RU" sz="2200" b="1" dirty="0" smtClean="0">
                <a:latin typeface="Times New Roman" pitchFamily="18" charset="0"/>
                <a:cs typeface="Times New Roman" pitchFamily="18" charset="0"/>
              </a:rPr>
              <a:t>может проводить </a:t>
            </a:r>
            <a:r>
              <a:rPr lang="ru-RU" altLang="ru-RU" sz="2200" b="1" dirty="0">
                <a:latin typeface="Times New Roman" pitchFamily="18" charset="0"/>
                <a:cs typeface="Times New Roman" pitchFamily="18" charset="0"/>
              </a:rPr>
              <a:t>хронометраж?</a:t>
            </a: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1. Независимые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эксперты (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сотрудники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других отделов/подразделений);</a:t>
            </a: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2. Независимые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эксперты совместно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 рабочей группой проекта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endParaRPr lang="ru-RU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Алгоритм </a:t>
            </a:r>
            <a:r>
              <a:rPr lang="ru-RU" sz="2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проведения хронометража: </a:t>
            </a:r>
            <a:endParaRPr lang="ru-RU" sz="22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Ознакомление с нормативной базой, регламентирующей процесс (если имеется).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2. Проведение замеров времени с помощью </a:t>
            </a:r>
            <a:r>
              <a:rPr lang="ru-RU" sz="22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часов (секундомера) </a:t>
            </a: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каждом этапе процесса.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3. Занесение соответствующей информации в таблицу. </a:t>
            </a: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defRPr/>
            </a:pPr>
            <a:r>
              <a:rPr lang="ru-RU" sz="2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Проводим перекрестные проверки, чтобы убедиться в качестве данных. </a:t>
            </a:r>
            <a:endParaRPr lang="ru-RU" altLang="ru-RU" sz="22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1066958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ПРОВЕДЕНИЕ ЗАМЕРОВ ВРЕМЕНИ ПО ПРОЦЕССУ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(ХРОНОМЕТРАЖ)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7" name="Скругленный прямоугольник 6"/>
          <p:cNvSpPr/>
          <p:nvPr/>
        </p:nvSpPr>
        <p:spPr>
          <a:xfrm>
            <a:off x="1800225" y="527050"/>
            <a:ext cx="8604250" cy="900113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 err="1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Кайдзен</a:t>
            </a: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(создание непрерывного потока ценностей) </a:t>
            </a:r>
          </a:p>
        </p:txBody>
      </p:sp>
      <p:sp>
        <p:nvSpPr>
          <p:cNvPr id="8" name="Скругленный прямоугольник 7"/>
          <p:cNvSpPr/>
          <p:nvPr/>
        </p:nvSpPr>
        <p:spPr>
          <a:xfrm>
            <a:off x="2085975" y="1609725"/>
            <a:ext cx="8048625" cy="539750"/>
          </a:xfrm>
          <a:prstGeom prst="round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28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Процессы в бережливом управлении</a:t>
            </a:r>
          </a:p>
        </p:txBody>
      </p:sp>
      <p:sp>
        <p:nvSpPr>
          <p:cNvPr id="9" name="Скругленный прямоугольник 8"/>
          <p:cNvSpPr/>
          <p:nvPr/>
        </p:nvSpPr>
        <p:spPr>
          <a:xfrm>
            <a:off x="1149350" y="2397125"/>
            <a:ext cx="3533775" cy="1952625"/>
          </a:xfrm>
          <a:prstGeom prst="roundRect">
            <a:avLst/>
          </a:prstGeom>
          <a:solidFill>
            <a:srgbClr val="92D050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Добавляющие ценность</a:t>
            </a: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7467600" y="2411413"/>
            <a:ext cx="3533775" cy="1841500"/>
          </a:xfrm>
          <a:prstGeom prst="roundRect">
            <a:avLst/>
          </a:prstGeom>
          <a:solidFill>
            <a:srgbClr val="EA252C"/>
          </a:solidFill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200" b="1" dirty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Не добавляющие ценность </a:t>
            </a:r>
          </a:p>
        </p:txBody>
      </p:sp>
      <p:sp>
        <p:nvSpPr>
          <p:cNvPr id="3080" name="Прямоугольник 12"/>
          <p:cNvSpPr>
            <a:spLocks noChangeArrowheads="1"/>
          </p:cNvSpPr>
          <p:nvPr/>
        </p:nvSpPr>
        <p:spPr bwMode="auto">
          <a:xfrm>
            <a:off x="831850" y="4629150"/>
            <a:ext cx="11014075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Процесс – это совокупность действий, направленных</a:t>
            </a:r>
          </a:p>
          <a:p>
            <a:r>
              <a:rPr lang="ru-RU" altLang="ru-RU" sz="3200">
                <a:latin typeface="Times New Roman" pitchFamily="18" charset="0"/>
                <a:cs typeface="Times New Roman" pitchFamily="18" charset="0"/>
              </a:rPr>
              <a:t>на достижение определенного результата (продукта).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648017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 ЧЕМ РАССКАЖУТ ДАННЫЕ?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2533" name="Прямоугольник 1"/>
          <p:cNvSpPr>
            <a:spLocks noChangeArrowheads="1"/>
          </p:cNvSpPr>
          <p:nvPr/>
        </p:nvSpPr>
        <p:spPr bwMode="auto">
          <a:xfrm>
            <a:off x="1165225" y="1603375"/>
            <a:ext cx="6096000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 скрытых потерях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Об «узких» местах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Где находятся резервы организации?</a:t>
            </a:r>
          </a:p>
          <a:p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Где можно сократить потери?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9558338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ТИПИЧНЫЕ ОШИБКИ ПРИ КАРТИРОВАНИИ 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ТЕКУЩЕГО СОСТОЯНИЯ ПОТОКА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5605" name="Прямоугольник 1"/>
          <p:cNvSpPr>
            <a:spLocks noChangeArrowheads="1"/>
          </p:cNvSpPr>
          <p:nvPr/>
        </p:nvSpPr>
        <p:spPr bwMode="auto">
          <a:xfrm>
            <a:off x="781050" y="1454150"/>
            <a:ext cx="10926763" cy="41544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Применение картирования там, где нет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Отслеживание действий персонала, а не движения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Картирование без наблюдения за фактическим процессом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Картирование только из офиса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Непринятие во внимание совместного использования ресурсов разными продуктами и/или продуктовыми семействами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Отклонение от маршрута движения отслеживаемого продукта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Принятие работы, не добавляющей ценности за полезную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Фиксация только формализованной информации и непринятие во внимание неформальных каналов и способов передачи информации.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Поручение картирования участка потока  только специалистам этого участка</a:t>
            </a:r>
          </a:p>
          <a:p>
            <a:pPr marL="457200" indent="-457200">
              <a:buFont typeface="Calibri Light" pitchFamily="34" charset="0"/>
              <a:buAutoNum type="arabicPeriod"/>
            </a:pPr>
            <a:r>
              <a:rPr lang="ru-RU" altLang="ru-RU" sz="2200">
                <a:latin typeface="Times New Roman" pitchFamily="18" charset="0"/>
                <a:cs typeface="Times New Roman" pitchFamily="18" charset="0"/>
              </a:rPr>
              <a:t>Фиксация запасов во время интенсивного  движения потока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1905000" y="2295525"/>
            <a:ext cx="8618538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3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 будущего (целевого) состояния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73100" y="1452563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Выбор инструментов для разработки решений по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устранению причин </a:t>
            </a: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проблем (реализации возможностей процесса)</a:t>
            </a: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Разработка решений для реализации будущего	состояния</a:t>
            </a:r>
          </a:p>
          <a:p>
            <a:pPr marL="355600" indent="-342900">
              <a:lnSpc>
                <a:spcPct val="100000"/>
              </a:lnSpc>
              <a:spcBef>
                <a:spcPts val="70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400" spc="-5" dirty="0">
                <a:latin typeface="Times New Roman" pitchFamily="18" charset="0"/>
                <a:cs typeface="Times New Roman" pitchFamily="18" charset="0"/>
              </a:rPr>
              <a:t>Построение карт будущего состояния потоков </a:t>
            </a:r>
            <a:r>
              <a:rPr lang="ru-RU" sz="2400" spc="-5" dirty="0" smtClean="0">
                <a:latin typeface="Times New Roman" pitchFamily="18" charset="0"/>
                <a:cs typeface="Times New Roman" pitchFamily="18" charset="0"/>
              </a:rPr>
              <a:t>создания ценности</a:t>
            </a:r>
            <a:endParaRPr lang="ru-RU" sz="2400" spc="-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3-ГО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96678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КАРТА БУДУЩЕГО (ЦЕЛЕВОГО) СОСТОЯНИЯ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ПРОЦЕССА 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677" name="Прямоугольник 1"/>
          <p:cNvSpPr>
            <a:spLocks noChangeArrowheads="1"/>
          </p:cNvSpPr>
          <p:nvPr/>
        </p:nvSpPr>
        <p:spPr bwMode="auto">
          <a:xfrm>
            <a:off x="790575" y="1758950"/>
            <a:ext cx="10926763" cy="3429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just"/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Карта будущего (целевого) состояния процесса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это алгоритм (схема) последовательного выполнения работ (операций) по процессу при внедрении тех разработанных улучшений, которые могут быть применены в сроки реализации проекта при наличии необходимых ресурсов.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spcBef>
                <a:spcPts val="100"/>
              </a:spcBef>
            </a:pPr>
            <a:r>
              <a:rPr lang="ru-RU" altLang="ru-RU" sz="2400" b="1" dirty="0">
                <a:latin typeface="Times New Roman" pitchFamily="18" charset="0"/>
                <a:cs typeface="Times New Roman" pitchFamily="18" charset="0"/>
              </a:rPr>
              <a:t>Цель </a:t>
            </a:r>
            <a:r>
              <a:rPr lang="ru-RU" altLang="ru-RU" sz="2400" dirty="0">
                <a:latin typeface="Times New Roman" pitchFamily="18" charset="0"/>
                <a:cs typeface="Times New Roman" pitchFamily="18" charset="0"/>
              </a:rPr>
              <a:t>– спроектировать безопасную и удобную для работников систему с меньшим  количеством потерь в процессе за счет применения организационных и технических решений</a:t>
            </a:r>
          </a:p>
          <a:p>
            <a:endParaRPr lang="ru-RU" altLang="ru-RU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6130925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08025" y="354013"/>
            <a:ext cx="9961563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ПРАВИЛА СОЗДАНИЯ БЕРЕЖЛИВОГО ПОТОКА </a:t>
            </a:r>
          </a:p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СОЗДАНИЯ ЦЕННОСТИ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9701" name="Прямоугольник 1"/>
          <p:cNvSpPr>
            <a:spLocks noChangeArrowheads="1"/>
          </p:cNvSpPr>
          <p:nvPr/>
        </p:nvSpPr>
        <p:spPr bwMode="auto">
          <a:xfrm>
            <a:off x="446088" y="1576388"/>
            <a:ext cx="11280775" cy="44935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marL="298450" indent="-285750" algn="just">
              <a:spcBef>
                <a:spcPts val="100"/>
              </a:spcBef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связывать цепочки процессов в непрерывный поток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там где невозможен непрерывный поток, организовать систему вытягивания  при условии экономической целесообразности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повысить безопасность и уровень эргономичности  рабочих мест за счет организации системы 5S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повысить гибкость производства, </a:t>
            </a:r>
            <a:r>
              <a:rPr lang="ru-RU" altLang="ru-RU" sz="2200" dirty="0" smtClean="0">
                <a:latin typeface="Times New Roman" pitchFamily="18" charset="0"/>
                <a:cs typeface="Times New Roman" pitchFamily="18" charset="0"/>
              </a:rPr>
              <a:t>пропускную способность </a:t>
            </a: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и эффективность системы планирования,  чтобы производить только то, что нужно потребителю  и тогда, когда нужно потребителю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устранять потери немедленно, если это не требует  больших изменений, закупок и не содержит больших рисков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200" dirty="0">
                <a:latin typeface="Times New Roman" pitchFamily="18" charset="0"/>
                <a:cs typeface="Times New Roman" pitchFamily="18" charset="0"/>
              </a:rPr>
              <a:t>организовать такую систему управления, которая  способна обеспечить требуемую результативность потока при минимальном уровне затрат на управление</a:t>
            </a:r>
          </a:p>
          <a:p>
            <a:pPr marL="298450" indent="-285750">
              <a:tabLst>
                <a:tab pos="298450" algn="l"/>
              </a:tabLst>
            </a:pPr>
            <a:endParaRPr lang="ru-RU" altLang="ru-RU" sz="22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08025" y="354013"/>
            <a:ext cx="87328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КАК ДОСТИЧЬ БУДУЩЕГО СОСТОЯНИЯ?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0725" name="Прямоугольник 1"/>
          <p:cNvSpPr>
            <a:spLocks noChangeArrowheads="1"/>
          </p:cNvSpPr>
          <p:nvPr/>
        </p:nvSpPr>
        <p:spPr bwMode="auto">
          <a:xfrm>
            <a:off x="708025" y="1643063"/>
            <a:ext cx="11282363" cy="31083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marL="298450" indent="-285750" algn="just">
              <a:spcBef>
                <a:spcPts val="100"/>
              </a:spcBef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Видим карту будущего состояния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Ориентируемся на цели организации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Планируем очередность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Выделяем ресурсы (время, люди, внимание)</a:t>
            </a:r>
          </a:p>
          <a:p>
            <a:pPr marL="298450" indent="-285750" algn="just">
              <a:buFont typeface="Arial" pitchFamily="34" charset="0"/>
              <a:buChar char="•"/>
              <a:tabLst>
                <a:tab pos="298450" algn="l"/>
              </a:tabLst>
            </a:pPr>
            <a:r>
              <a:rPr lang="ru-RU" altLang="ru-RU" sz="2800">
                <a:latin typeface="Times New Roman" pitchFamily="18" charset="0"/>
                <a:cs typeface="Times New Roman" pitchFamily="18" charset="0"/>
              </a:rPr>
              <a:t>Совершенствуем этапы (получаем пользу, экономический эффект)</a:t>
            </a:r>
          </a:p>
          <a:p>
            <a:pPr marL="298450" indent="-285750">
              <a:tabLst>
                <a:tab pos="298450" algn="l"/>
              </a:tabLst>
            </a:pPr>
            <a:endParaRPr lang="ru-RU" altLang="ru-RU" sz="280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2772" name="Прямоугольник 6"/>
          <p:cNvSpPr>
            <a:spLocks noChangeArrowheads="1"/>
          </p:cNvSpPr>
          <p:nvPr/>
        </p:nvSpPr>
        <p:spPr bwMode="auto">
          <a:xfrm>
            <a:off x="3306763" y="2247900"/>
            <a:ext cx="5830887" cy="1244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ru-RU" altLang="ru-RU" sz="3200" b="1" dirty="0">
                <a:latin typeface="Times New Roman" pitchFamily="18" charset="0"/>
                <a:cs typeface="Times New Roman" pitchFamily="18" charset="0"/>
              </a:rPr>
              <a:t>4 этап</a:t>
            </a:r>
          </a:p>
          <a:p>
            <a:pPr algn="ctr">
              <a:spcBef>
                <a:spcPts val="1330"/>
              </a:spcBef>
              <a:defRPr/>
            </a:pPr>
            <a:r>
              <a:rPr lang="ru-RU" sz="3200" b="1" spc="-5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Разработка плана и внедрение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590550" y="9604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Опираясь на карту будущего состояния четко формулируем: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измеримые цели совершенствования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дерево задач (что делать? кто отвечает за каждую задачу?)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план работ (в какой последовательности? когда делать? какие ресурсы  необходимы? кто ответственные?)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контрольные точки с указанием промежуточных результатов, сроков и  контролирующих сотрудников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endParaRPr lang="ru-RU" sz="2000" spc="-5" dirty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None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С чего начать?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высока вероятность успеха?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возможны быстрые улучшения?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Где не требуются большие инвестиции?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Какие проблемы и их причины понимаем лучше всего?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Владелец какого процесса больше всего мотивирован к изменениям?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Порядок выполнения работ нумеруем карандашом на карте</a:t>
            </a:r>
          </a:p>
          <a:p>
            <a:pPr indent="342900">
              <a:lnSpc>
                <a:spcPct val="100000"/>
              </a:lnSpc>
              <a:spcBef>
                <a:spcPts val="0"/>
              </a:spcBef>
              <a:buFont typeface="Arial" panose="020B0604020202020204" pitchFamily="34" charset="0"/>
              <a:buAutoNum type="arabicPeriod"/>
              <a:tabLst>
                <a:tab pos="354965" algn="l"/>
                <a:tab pos="355600" algn="l"/>
              </a:tabLst>
              <a:defRPr/>
            </a:pPr>
            <a:r>
              <a:rPr lang="ru-RU" sz="2000" spc="-5" dirty="0">
                <a:latin typeface="Times New Roman" pitchFamily="18" charset="0"/>
                <a:cs typeface="Times New Roman" pitchFamily="18" charset="0"/>
              </a:rPr>
              <a:t>Некоторые независимые работы можно вести </a:t>
            </a:r>
            <a:r>
              <a:rPr lang="ru-RU" sz="2000" spc="-5" dirty="0" smtClean="0">
                <a:latin typeface="Times New Roman" pitchFamily="18" charset="0"/>
                <a:cs typeface="Times New Roman" pitchFamily="18" charset="0"/>
              </a:rPr>
              <a:t>параллельно</a:t>
            </a: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67881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ПЛАНИРУЕМ МЕРОПРИЯТИЯ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2" name="Рисунок 1"/>
          <p:cNvPicPr>
            <a:picLocks noChangeAspect="1"/>
          </p:cNvPicPr>
          <p:nvPr/>
        </p:nvPicPr>
        <p:blipFill rotWithShape="1">
          <a:blip r:embed="rId3"/>
          <a:srcRect l="9394" t="11260" r="7610" b="5804"/>
          <a:stretch/>
        </p:blipFill>
        <p:spPr>
          <a:xfrm>
            <a:off x="0" y="8195"/>
            <a:ext cx="12192000" cy="68498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7312935"/>
      </p:ext>
    </p:extLst>
  </p:cSld>
  <p:clrMapOvr>
    <a:masterClrMapping/>
  </p:clrMapOvr>
  <p:transition spd="med">
    <p:fade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1012825"/>
            <a:ext cx="107013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Картирование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 – инструмент визуализации и анализа материального и информационного потоков в процессе создания ценности от поставщика до заказчика.</a:t>
            </a:r>
          </a:p>
          <a:p>
            <a:pPr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Материальный поток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описывающий перемещение материальных ценностей внутри организации.</a:t>
            </a:r>
          </a:p>
          <a:p>
            <a:pPr indent="457200" algn="just">
              <a:defRPr/>
            </a:pPr>
            <a:endParaRPr lang="ru-RU" sz="1400" dirty="0">
              <a:latin typeface="Times New Roman" pitchFamily="18" charset="0"/>
              <a:cs typeface="Times New Roman" pitchFamily="18" charset="0"/>
            </a:endParaRPr>
          </a:p>
          <a:p>
            <a:pPr indent="457200" algn="just">
              <a:defRPr/>
            </a:pPr>
            <a:r>
              <a:rPr lang="ru-RU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Информационный поток 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ru-RU" sz="2800" dirty="0" err="1">
                <a:latin typeface="Times New Roman" pitchFamily="18" charset="0"/>
                <a:cs typeface="Times New Roman" pitchFamily="18" charset="0"/>
              </a:rPr>
              <a:t>поток</a:t>
            </a:r>
            <a:r>
              <a:rPr lang="ru-RU" sz="2800" dirty="0">
                <a:latin typeface="Times New Roman" pitchFamily="18" charset="0"/>
                <a:cs typeface="Times New Roman" pitchFamily="18" charset="0"/>
              </a:rPr>
              <a:t>, сообщающий каждому процессу, что производить или что делать дальше.</a:t>
            </a:r>
          </a:p>
          <a:p>
            <a:pPr indent="457200"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ctr">
              <a:defRPr/>
            </a:pPr>
            <a:r>
              <a:rPr lang="ru-RU" sz="2800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КАРТИРОВАНИЕ ПРОЦЕССОВ СЛЕДУЕТ ВВОДИТЬ ПОСЛЕ ОПРЕДЕЛЕНИЯ ПРИОРИТЕТОВ ОРГАНИЗАЦИИ</a:t>
            </a:r>
          </a:p>
          <a:p>
            <a:pPr indent="457200"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 algn="just"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8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101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821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КАРТИРОВАНИЕ. ЗАЧЕМ ЭТО НУЖНО?</a:t>
            </a:r>
            <a:endParaRPr lang="ru-RU" altLang="ru-RU" sz="3200"/>
          </a:p>
        </p:txBody>
      </p:sp>
      <p:pic>
        <p:nvPicPr>
          <p:cNvPr id="4102" name="Picture 1" descr="C:\Documents and Settings\sizykh\Рабочий стол\i.jpeg"/>
          <p:cNvPicPr>
            <a:picLocks noChangeAspect="1" noChangeArrowheads="1"/>
          </p:cNvPicPr>
          <p:nvPr/>
        </p:nvPicPr>
        <p:blipFill>
          <a:blip r:embed="rId3"/>
          <a:srcRect l="36285" t="6107" r="38063" b="9846"/>
          <a:stretch>
            <a:fillRect/>
          </a:stretch>
        </p:blipFill>
        <p:spPr bwMode="auto">
          <a:xfrm>
            <a:off x="652463" y="4665663"/>
            <a:ext cx="436562" cy="11144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 rotWithShape="1">
          <a:blip r:embed="rId3"/>
          <a:srcRect l="9507" t="11656" r="8167" b="6003"/>
          <a:stretch/>
        </p:blipFill>
        <p:spPr>
          <a:xfrm>
            <a:off x="-1" y="0"/>
            <a:ext cx="12195673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20249374"/>
      </p:ext>
    </p:extLst>
  </p:cSld>
  <p:clrMapOvr>
    <a:masterClrMapping/>
  </p:clrMapOvr>
  <p:transition spd="med">
    <p:fade/>
  </p:transition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EA252C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3" name="Прямая соединительная линия 12"/>
          <p:cNvCxnSpPr/>
          <p:nvPr/>
        </p:nvCxnSpPr>
        <p:spPr>
          <a:xfrm>
            <a:off x="3449370" y="3502403"/>
            <a:ext cx="5368705" cy="0"/>
          </a:xfrm>
          <a:prstGeom prst="line">
            <a:avLst/>
          </a:prstGeom>
          <a:ln>
            <a:solidFill>
              <a:schemeClr val="bg1"/>
            </a:solidFill>
          </a:ln>
        </p:spPr>
        <p:style>
          <a:lnRef idx="1">
            <a:schemeClr val="accent3"/>
          </a:lnRef>
          <a:fillRef idx="0">
            <a:schemeClr val="accent3"/>
          </a:fillRef>
          <a:effectRef idx="0">
            <a:schemeClr val="accent3"/>
          </a:effectRef>
          <a:fontRef idx="minor">
            <a:schemeClr val="tx1"/>
          </a:fontRef>
        </p:style>
      </p:cxnSp>
      <p:sp>
        <p:nvSpPr>
          <p:cNvPr id="5" name="Прямоугольник 4"/>
          <p:cNvSpPr/>
          <p:nvPr/>
        </p:nvSpPr>
        <p:spPr>
          <a:xfrm>
            <a:off x="1962126" y="1309679"/>
            <a:ext cx="8620149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Чтобы система заработала, </a:t>
            </a:r>
          </a:p>
          <a:p>
            <a:pPr algn="ctr"/>
            <a:r>
              <a:rPr lang="ru-RU" sz="3200" dirty="0" smtClean="0">
                <a:solidFill>
                  <a:schemeClr val="bg1"/>
                </a:solidFill>
              </a:rPr>
              <a:t>каждый участник должен осознать необходимость ее внедрения</a:t>
            </a:r>
            <a:br>
              <a:rPr lang="ru-RU" sz="3200" dirty="0" smtClean="0">
                <a:solidFill>
                  <a:schemeClr val="bg1"/>
                </a:solidFill>
              </a:rPr>
            </a:br>
            <a:endParaRPr lang="ru-RU" sz="3200" b="1" dirty="0">
              <a:solidFill>
                <a:schemeClr val="bg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327406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990600" y="1012825"/>
            <a:ext cx="10701338" cy="40243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Визуализации каждого этапа движения материальных и информационных потоков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Выявления потерь и их источников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Выработки единого понятийного языка для всех участников процесса</a:t>
            </a:r>
          </a:p>
          <a:p>
            <a:pPr indent="457200" algn="just">
              <a:buFont typeface="Arial" pitchFamily="34" charset="0"/>
              <a:buChar char="•"/>
              <a:defRPr/>
            </a:pPr>
            <a:r>
              <a:rPr lang="ru-RU" sz="2600" dirty="0">
                <a:latin typeface="Times New Roman" pitchFamily="18" charset="0"/>
                <a:cs typeface="Times New Roman" pitchFamily="18" charset="0"/>
              </a:rPr>
              <a:t>Принятия правильных управленческих решений для оптимизации процесса </a:t>
            </a:r>
          </a:p>
          <a:p>
            <a:pPr algn="just">
              <a:defRPr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Визуализация потока создания ценности с помощью карты может использоваться в качестве инструментов коммуникации, планирования деятельности и управления.</a:t>
            </a:r>
          </a:p>
          <a:p>
            <a:pPr algn="just">
              <a:defRPr/>
            </a:pPr>
            <a:endParaRPr lang="ru-RU" altLang="ru-RU" sz="2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>
              <a:defRPr/>
            </a:pPr>
            <a:r>
              <a:rPr lang="ru-RU" altLang="ru-RU" sz="2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Цель картирования – разработка и построение бережливого потока ценностей.</a:t>
            </a:r>
          </a:p>
          <a:p>
            <a:pPr algn="just"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ru-RU" sz="2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125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8210550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КАРТИРОВАНИЕ. ЗАЧЕМ ЭТО НУЖНО?</a:t>
            </a:r>
            <a:endParaRPr lang="ru-RU" altLang="ru-RU" sz="3200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6148" name="Прямоугольник 6"/>
          <p:cNvSpPr>
            <a:spLocks noChangeArrowheads="1"/>
          </p:cNvSpPr>
          <p:nvPr/>
        </p:nvSpPr>
        <p:spPr bwMode="auto">
          <a:xfrm>
            <a:off x="781050" y="468313"/>
            <a:ext cx="101965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НЕСКОЛЬКО СОВЕТОВ ПО ПОСТРОЕНИЮ КАРТ</a:t>
            </a:r>
          </a:p>
        </p:txBody>
      </p:sp>
      <p:sp>
        <p:nvSpPr>
          <p:cNvPr id="6149" name="Rectangle 3"/>
          <p:cNvSpPr>
            <a:spLocks noChangeArrowheads="1"/>
          </p:cNvSpPr>
          <p:nvPr/>
        </p:nvSpPr>
        <p:spPr bwMode="auto">
          <a:xfrm>
            <a:off x="750888" y="1131888"/>
            <a:ext cx="10701337" cy="44323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1. Всегда самостоятельно собирайте информацию о текущем состоянии, двигаясь по фактическим путям материальных и информационных потоков.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2. Начинайте с конца и идите вверх по потоку; не начинайте с входа процесса (и далее вниз). 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3. Измеряйте время выполнения каждой конкретной операции. В секундах, минутах, часах – выбираете сами.</a:t>
            </a:r>
          </a:p>
          <a:p>
            <a:pPr indent="450850" algn="just"/>
            <a:r>
              <a:rPr lang="ru-RU" altLang="ru-RU" sz="2600">
                <a:latin typeface="Times New Roman" pitchFamily="18" charset="0"/>
                <a:cs typeface="Times New Roman" pitchFamily="18" charset="0"/>
              </a:rPr>
              <a:t>4. Картируйте всегда командой единомышленников. </a:t>
            </a:r>
          </a:p>
          <a:p>
            <a:pPr indent="450850" algn="just"/>
            <a:r>
              <a:rPr lang="ru-RU" altLang="ru-RU" sz="2400">
                <a:latin typeface="Times New Roman" pitchFamily="18" charset="0"/>
                <a:cs typeface="Times New Roman" pitchFamily="18" charset="0"/>
              </a:rPr>
              <a:t>5. Всегда выполняйте построение карты вручную, с помощью карандаша. </a:t>
            </a:r>
          </a:p>
          <a:p>
            <a:pPr indent="450850" algn="just"/>
            <a:endParaRPr lang="ru-RU" altLang="ru-RU" sz="2400">
              <a:latin typeface="Times New Roman" pitchFamily="18" charset="0"/>
              <a:cs typeface="Times New Roman" pitchFamily="18" charset="0"/>
            </a:endParaRPr>
          </a:p>
          <a:p>
            <a:pPr indent="450850" algn="just"/>
            <a:endParaRPr lang="ru-RU" altLang="ru-RU" sz="260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150" name="Прямоугольник 7"/>
          <p:cNvSpPr>
            <a:spLocks noChangeArrowheads="1"/>
          </p:cNvSpPr>
          <p:nvPr/>
        </p:nvSpPr>
        <p:spPr bwMode="auto">
          <a:xfrm>
            <a:off x="2009775" y="4800600"/>
            <a:ext cx="7554913" cy="954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Всегда стройте карту карандашом и от руки. 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Держите под рукой ластик!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2" name="Прямоугольник 1"/>
          <p:cNvSpPr/>
          <p:nvPr/>
        </p:nvSpPr>
        <p:spPr>
          <a:xfrm>
            <a:off x="679450" y="404813"/>
            <a:ext cx="11222038" cy="1076325"/>
          </a:xfrm>
          <a:prstGeom prst="rect">
            <a:avLst/>
          </a:prstGeom>
        </p:spPr>
        <p:txBody>
          <a:bodyPr>
            <a:spAutoFit/>
          </a:bodyPr>
          <a:lstStyle/>
          <a:p>
            <a:pPr>
              <a:defRPr/>
            </a:pP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4 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ЭТАПА</a:t>
            </a:r>
            <a:r>
              <a:rPr lang="ru-RU" sz="3200" b="1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КАРТИРОВАНИЯ 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ПОТОКА </a:t>
            </a: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СОЗДАНИЯ</a:t>
            </a:r>
            <a:r>
              <a:rPr lang="ru-RU" sz="3200" b="1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ru-RU" sz="3200" b="1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ЦЕННОСТИ</a:t>
            </a:r>
            <a:endParaRPr lang="ru-RU" sz="3200" dirty="0"/>
          </a:p>
        </p:txBody>
      </p:sp>
      <p:sp>
        <p:nvSpPr>
          <p:cNvPr id="7173" name="object 3"/>
          <p:cNvSpPr>
            <a:spLocks noChangeArrowheads="1"/>
          </p:cNvSpPr>
          <p:nvPr/>
        </p:nvSpPr>
        <p:spPr bwMode="auto">
          <a:xfrm>
            <a:off x="2095500" y="4340225"/>
            <a:ext cx="6859588" cy="225107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17414" name="object 4"/>
          <p:cNvSpPr>
            <a:spLocks/>
          </p:cNvSpPr>
          <p:nvPr/>
        </p:nvSpPr>
        <p:spPr bwMode="auto">
          <a:xfrm>
            <a:off x="1385888" y="4367213"/>
            <a:ext cx="7526337" cy="2159000"/>
          </a:xfrm>
          <a:custGeom>
            <a:avLst/>
            <a:gdLst>
              <a:gd name="T0" fmla="*/ 4779171 w 6769734"/>
              <a:gd name="T1" fmla="*/ 2158998 h 2159000"/>
              <a:gd name="T2" fmla="*/ 3340538 w 6769734"/>
              <a:gd name="T3" fmla="*/ 2146298 h 2159000"/>
              <a:gd name="T4" fmla="*/ 3018533 w 6769734"/>
              <a:gd name="T5" fmla="*/ 2120898 h 2159000"/>
              <a:gd name="T6" fmla="*/ 5506004 w 6769734"/>
              <a:gd name="T7" fmla="*/ 2108198 h 2159000"/>
              <a:gd name="T8" fmla="*/ 5506004 w 6769734"/>
              <a:gd name="T9" fmla="*/ 2108198 h 2159000"/>
              <a:gd name="T10" fmla="*/ 5583596 w 6769734"/>
              <a:gd name="T11" fmla="*/ 2108198 h 2159000"/>
              <a:gd name="T12" fmla="*/ 2555231 w 6769734"/>
              <a:gd name="T13" fmla="*/ 2082799 h 2159000"/>
              <a:gd name="T14" fmla="*/ 2118803 w 6769734"/>
              <a:gd name="T15" fmla="*/ 2019299 h 2159000"/>
              <a:gd name="T16" fmla="*/ 6248543 w 6769734"/>
              <a:gd name="T17" fmla="*/ 139699 h 2159000"/>
              <a:gd name="T18" fmla="*/ 1169160 w 6769734"/>
              <a:gd name="T19" fmla="*/ 330199 h 2159000"/>
              <a:gd name="T20" fmla="*/ 807227 w 6769734"/>
              <a:gd name="T21" fmla="*/ 444499 h 2159000"/>
              <a:gd name="T22" fmla="*/ 584899 w 6769734"/>
              <a:gd name="T23" fmla="*/ 533399 h 2159000"/>
              <a:gd name="T24" fmla="*/ 430367 w 6769734"/>
              <a:gd name="T25" fmla="*/ 609599 h 2159000"/>
              <a:gd name="T26" fmla="*/ 297740 w 6769734"/>
              <a:gd name="T27" fmla="*/ 685799 h 2159000"/>
              <a:gd name="T28" fmla="*/ 188096 w 6769734"/>
              <a:gd name="T29" fmla="*/ 761999 h 2159000"/>
              <a:gd name="T30" fmla="*/ 102510 w 6769734"/>
              <a:gd name="T31" fmla="*/ 850899 h 2159000"/>
              <a:gd name="T32" fmla="*/ 42061 w 6769734"/>
              <a:gd name="T33" fmla="*/ 927099 h 2159000"/>
              <a:gd name="T34" fmla="*/ 7827 w 6769734"/>
              <a:gd name="T35" fmla="*/ 1015999 h 2159000"/>
              <a:gd name="T36" fmla="*/ 875 w 6769734"/>
              <a:gd name="T37" fmla="*/ 1104899 h 2159000"/>
              <a:gd name="T38" fmla="*/ 21600 w 6769734"/>
              <a:gd name="T39" fmla="*/ 1193799 h 2159000"/>
              <a:gd name="T40" fmla="*/ 69077 w 6769734"/>
              <a:gd name="T41" fmla="*/ 1282699 h 2159000"/>
              <a:gd name="T42" fmla="*/ 142229 w 6769734"/>
              <a:gd name="T43" fmla="*/ 1358899 h 2159000"/>
              <a:gd name="T44" fmla="*/ 239977 w 6769734"/>
              <a:gd name="T45" fmla="*/ 1447799 h 2159000"/>
              <a:gd name="T46" fmla="*/ 361248 w 6769734"/>
              <a:gd name="T47" fmla="*/ 1523999 h 2159000"/>
              <a:gd name="T48" fmla="*/ 504963 w 6769734"/>
              <a:gd name="T49" fmla="*/ 1600199 h 2159000"/>
              <a:gd name="T50" fmla="*/ 670044 w 6769734"/>
              <a:gd name="T51" fmla="*/ 1676399 h 2159000"/>
              <a:gd name="T52" fmla="*/ 955372 w 6769734"/>
              <a:gd name="T53" fmla="*/ 1777999 h 2159000"/>
              <a:gd name="T54" fmla="*/ 1461015 w 6769734"/>
              <a:gd name="T55" fmla="*/ 1904999 h 2159000"/>
              <a:gd name="T56" fmla="*/ 6654461 w 6769734"/>
              <a:gd name="T57" fmla="*/ 1955799 h 2159000"/>
              <a:gd name="T58" fmla="*/ 7360236 w 6769734"/>
              <a:gd name="T59" fmla="*/ 1790699 h 2159000"/>
              <a:gd name="T60" fmla="*/ 7607083 w 6769734"/>
              <a:gd name="T61" fmla="*/ 1701799 h 2159000"/>
              <a:gd name="T62" fmla="*/ 7823074 w 6769734"/>
              <a:gd name="T63" fmla="*/ 1612899 h 2159000"/>
              <a:gd name="T64" fmla="*/ 7972232 w 6769734"/>
              <a:gd name="T65" fmla="*/ 1549399 h 2159000"/>
              <a:gd name="T66" fmla="*/ 8099210 w 6769734"/>
              <a:gd name="T67" fmla="*/ 1460499 h 2159000"/>
              <a:gd name="T68" fmla="*/ 8202941 w 6769734"/>
              <a:gd name="T69" fmla="*/ 1384299 h 2159000"/>
              <a:gd name="T70" fmla="*/ 8282343 w 6769734"/>
              <a:gd name="T71" fmla="*/ 1308099 h 2159000"/>
              <a:gd name="T72" fmla="*/ 8336343 w 6769734"/>
              <a:gd name="T73" fmla="*/ 1219199 h 2159000"/>
              <a:gd name="T74" fmla="*/ 8363857 w 6769734"/>
              <a:gd name="T75" fmla="*/ 1130299 h 2159000"/>
              <a:gd name="T76" fmla="*/ 8363857 w 6769734"/>
              <a:gd name="T77" fmla="*/ 1041399 h 2159000"/>
              <a:gd name="T78" fmla="*/ 8336343 w 6769734"/>
              <a:gd name="T79" fmla="*/ 952499 h 2159000"/>
              <a:gd name="T80" fmla="*/ 8282343 w 6769734"/>
              <a:gd name="T81" fmla="*/ 863599 h 2159000"/>
              <a:gd name="T82" fmla="*/ 8202941 w 6769734"/>
              <a:gd name="T83" fmla="*/ 787399 h 2159000"/>
              <a:gd name="T84" fmla="*/ 8099210 w 6769734"/>
              <a:gd name="T85" fmla="*/ 698499 h 2159000"/>
              <a:gd name="T86" fmla="*/ 7972232 w 6769734"/>
              <a:gd name="T87" fmla="*/ 622299 h 2159000"/>
              <a:gd name="T88" fmla="*/ 7823074 w 6769734"/>
              <a:gd name="T89" fmla="*/ 546099 h 2159000"/>
              <a:gd name="T90" fmla="*/ 7607083 w 6769734"/>
              <a:gd name="T91" fmla="*/ 469899 h 2159000"/>
              <a:gd name="T92" fmla="*/ 7253326 w 6769734"/>
              <a:gd name="T93" fmla="*/ 355599 h 2159000"/>
              <a:gd name="T94" fmla="*/ 6248543 w 6769734"/>
              <a:gd name="T95" fmla="*/ 139699 h 2159000"/>
              <a:gd name="T96" fmla="*/ 6177823 w 6769734"/>
              <a:gd name="T97" fmla="*/ 139699 h 2159000"/>
              <a:gd name="T98" fmla="*/ 2480528 w 6769734"/>
              <a:gd name="T99" fmla="*/ 101599 h 2159000"/>
              <a:gd name="T100" fmla="*/ 2783749 w 6769734"/>
              <a:gd name="T101" fmla="*/ 63499 h 2159000"/>
              <a:gd name="T102" fmla="*/ 5427739 w 6769734"/>
              <a:gd name="T103" fmla="*/ 50799 h 2159000"/>
              <a:gd name="T104" fmla="*/ 5427739 w 6769734"/>
              <a:gd name="T105" fmla="*/ 50799 h 2159000"/>
              <a:gd name="T106" fmla="*/ 5348812 w 6769734"/>
              <a:gd name="T107" fmla="*/ 50799 h 2159000"/>
              <a:gd name="T108" fmla="*/ 3178312 w 6769734"/>
              <a:gd name="T109" fmla="*/ 38099 h 2159000"/>
              <a:gd name="T110" fmla="*/ 3505078 w 6769734"/>
              <a:gd name="T111" fmla="*/ 12699 h 2159000"/>
              <a:gd name="T112" fmla="*/ 4441682 w 6769734"/>
              <a:gd name="T113" fmla="*/ 0 h 2159000"/>
              <a:gd name="T114" fmla="*/ 4441682 w 6769734"/>
              <a:gd name="T115" fmla="*/ 0 h 2159000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w 6769734"/>
              <a:gd name="T175" fmla="*/ 0 h 2159000"/>
              <a:gd name="T176" fmla="*/ 6769734 w 6769734"/>
              <a:gd name="T177" fmla="*/ 2159000 h 2159000"/>
            </a:gdLst>
            <a:ahLst/>
            <a:cxnLst>
              <a:cxn ang="T116">
                <a:pos x="T0" y="T1"/>
              </a:cxn>
              <a:cxn ang="T117">
                <a:pos x="T2" y="T3"/>
              </a:cxn>
              <a:cxn ang="T118">
                <a:pos x="T4" y="T5"/>
              </a:cxn>
              <a:cxn ang="T119">
                <a:pos x="T6" y="T7"/>
              </a:cxn>
              <a:cxn ang="T120">
                <a:pos x="T8" y="T9"/>
              </a:cxn>
              <a:cxn ang="T121">
                <a:pos x="T10" y="T11"/>
              </a:cxn>
              <a:cxn ang="T122">
                <a:pos x="T12" y="T13"/>
              </a:cxn>
              <a:cxn ang="T123">
                <a:pos x="T14" y="T15"/>
              </a:cxn>
              <a:cxn ang="T124">
                <a:pos x="T16" y="T17"/>
              </a:cxn>
              <a:cxn ang="T125">
                <a:pos x="T18" y="T19"/>
              </a:cxn>
              <a:cxn ang="T126">
                <a:pos x="T20" y="T21"/>
              </a:cxn>
              <a:cxn ang="T127">
                <a:pos x="T22" y="T23"/>
              </a:cxn>
              <a:cxn ang="T128">
                <a:pos x="T24" y="T25"/>
              </a:cxn>
              <a:cxn ang="T129">
                <a:pos x="T26" y="T27"/>
              </a:cxn>
              <a:cxn ang="T130">
                <a:pos x="T28" y="T29"/>
              </a:cxn>
              <a:cxn ang="T131">
                <a:pos x="T30" y="T31"/>
              </a:cxn>
              <a:cxn ang="T132">
                <a:pos x="T32" y="T33"/>
              </a:cxn>
              <a:cxn ang="T133">
                <a:pos x="T34" y="T35"/>
              </a:cxn>
              <a:cxn ang="T134">
                <a:pos x="T36" y="T37"/>
              </a:cxn>
              <a:cxn ang="T135">
                <a:pos x="T38" y="T39"/>
              </a:cxn>
              <a:cxn ang="T136">
                <a:pos x="T40" y="T41"/>
              </a:cxn>
              <a:cxn ang="T137">
                <a:pos x="T42" y="T43"/>
              </a:cxn>
              <a:cxn ang="T138">
                <a:pos x="T44" y="T45"/>
              </a:cxn>
              <a:cxn ang="T139">
                <a:pos x="T46" y="T47"/>
              </a:cxn>
              <a:cxn ang="T140">
                <a:pos x="T48" y="T49"/>
              </a:cxn>
              <a:cxn ang="T141">
                <a:pos x="T50" y="T51"/>
              </a:cxn>
              <a:cxn ang="T142">
                <a:pos x="T52" y="T53"/>
              </a:cxn>
              <a:cxn ang="T143">
                <a:pos x="T54" y="T55"/>
              </a:cxn>
              <a:cxn ang="T144">
                <a:pos x="T56" y="T57"/>
              </a:cxn>
              <a:cxn ang="T145">
                <a:pos x="T58" y="T59"/>
              </a:cxn>
              <a:cxn ang="T146">
                <a:pos x="T60" y="T61"/>
              </a:cxn>
              <a:cxn ang="T147">
                <a:pos x="T62" y="T63"/>
              </a:cxn>
              <a:cxn ang="T148">
                <a:pos x="T64" y="T65"/>
              </a:cxn>
              <a:cxn ang="T149">
                <a:pos x="T66" y="T67"/>
              </a:cxn>
              <a:cxn ang="T150">
                <a:pos x="T68" y="T69"/>
              </a:cxn>
              <a:cxn ang="T151">
                <a:pos x="T70" y="T71"/>
              </a:cxn>
              <a:cxn ang="T152">
                <a:pos x="T72" y="T73"/>
              </a:cxn>
              <a:cxn ang="T153">
                <a:pos x="T74" y="T75"/>
              </a:cxn>
              <a:cxn ang="T154">
                <a:pos x="T76" y="T77"/>
              </a:cxn>
              <a:cxn ang="T155">
                <a:pos x="T78" y="T79"/>
              </a:cxn>
              <a:cxn ang="T156">
                <a:pos x="T80" y="T81"/>
              </a:cxn>
              <a:cxn ang="T157">
                <a:pos x="T82" y="T83"/>
              </a:cxn>
              <a:cxn ang="T158">
                <a:pos x="T84" y="T85"/>
              </a:cxn>
              <a:cxn ang="T159">
                <a:pos x="T86" y="T87"/>
              </a:cxn>
              <a:cxn ang="T160">
                <a:pos x="T88" y="T89"/>
              </a:cxn>
              <a:cxn ang="T161">
                <a:pos x="T90" y="T91"/>
              </a:cxn>
              <a:cxn ang="T162">
                <a:pos x="T92" y="T93"/>
              </a:cxn>
              <a:cxn ang="T163">
                <a:pos x="T94" y="T95"/>
              </a:cxn>
              <a:cxn ang="T164">
                <a:pos x="T96" y="T97"/>
              </a:cxn>
              <a:cxn ang="T165">
                <a:pos x="T98" y="T99"/>
              </a:cxn>
              <a:cxn ang="T166">
                <a:pos x="T100" y="T101"/>
              </a:cxn>
              <a:cxn ang="T167">
                <a:pos x="T102" y="T103"/>
              </a:cxn>
              <a:cxn ang="T168">
                <a:pos x="T104" y="T105"/>
              </a:cxn>
              <a:cxn ang="T169">
                <a:pos x="T106" y="T107"/>
              </a:cxn>
              <a:cxn ang="T170">
                <a:pos x="T108" y="T109"/>
              </a:cxn>
              <a:cxn ang="T171">
                <a:pos x="T110" y="T111"/>
              </a:cxn>
              <a:cxn ang="T172">
                <a:pos x="T112" y="T113"/>
              </a:cxn>
              <a:cxn ang="T173">
                <a:pos x="T114" y="T115"/>
              </a:cxn>
            </a:cxnLst>
            <a:rect l="T174" t="T175" r="T176" b="T177"/>
            <a:pathLst>
              <a:path w="6769734" h="2159000">
                <a:moveTo>
                  <a:pt x="3933821" y="2146299"/>
                </a:moveTo>
                <a:lnTo>
                  <a:pt x="2835786" y="2146299"/>
                </a:lnTo>
                <a:lnTo>
                  <a:pt x="2903014" y="2158999"/>
                </a:lnTo>
                <a:lnTo>
                  <a:pt x="3866593" y="2158999"/>
                </a:lnTo>
                <a:lnTo>
                  <a:pt x="3933821" y="2146299"/>
                </a:lnTo>
                <a:close/>
              </a:path>
              <a:path w="6769734" h="2159000">
                <a:moveTo>
                  <a:pt x="4132807" y="2133599"/>
                </a:moveTo>
                <a:lnTo>
                  <a:pt x="2636800" y="2133599"/>
                </a:lnTo>
                <a:lnTo>
                  <a:pt x="2702665" y="2146299"/>
                </a:lnTo>
                <a:lnTo>
                  <a:pt x="4066942" y="2146299"/>
                </a:lnTo>
                <a:lnTo>
                  <a:pt x="4132807" y="2133599"/>
                </a:lnTo>
                <a:close/>
              </a:path>
              <a:path w="6769734" h="2159000">
                <a:moveTo>
                  <a:pt x="4327460" y="2120899"/>
                </a:moveTo>
                <a:lnTo>
                  <a:pt x="2442147" y="2120899"/>
                </a:lnTo>
                <a:lnTo>
                  <a:pt x="2506527" y="2133599"/>
                </a:lnTo>
                <a:lnTo>
                  <a:pt x="4263080" y="2133599"/>
                </a:lnTo>
                <a:lnTo>
                  <a:pt x="4327460" y="2120899"/>
                </a:lnTo>
                <a:close/>
              </a:path>
              <a:path w="6769734" h="2159000">
                <a:moveTo>
                  <a:pt x="4454639" y="2108199"/>
                </a:moveTo>
                <a:lnTo>
                  <a:pt x="2314968" y="2108199"/>
                </a:lnTo>
                <a:lnTo>
                  <a:pt x="2378290" y="2120899"/>
                </a:lnTo>
                <a:lnTo>
                  <a:pt x="4391317" y="2120899"/>
                </a:lnTo>
                <a:lnTo>
                  <a:pt x="4454639" y="2108199"/>
                </a:lnTo>
                <a:close/>
              </a:path>
              <a:path w="6769734" h="2159000">
                <a:moveTo>
                  <a:pt x="4641253" y="2082799"/>
                </a:moveTo>
                <a:lnTo>
                  <a:pt x="2128354" y="2082799"/>
                </a:lnTo>
                <a:lnTo>
                  <a:pt x="2252195" y="2108199"/>
                </a:lnTo>
                <a:lnTo>
                  <a:pt x="4517412" y="2108199"/>
                </a:lnTo>
                <a:lnTo>
                  <a:pt x="4641253" y="2082799"/>
                </a:lnTo>
                <a:close/>
              </a:path>
              <a:path w="6769734" h="2159000">
                <a:moveTo>
                  <a:pt x="4822554" y="2057399"/>
                </a:moveTo>
                <a:lnTo>
                  <a:pt x="1947053" y="2057399"/>
                </a:lnTo>
                <a:lnTo>
                  <a:pt x="2067311" y="2082799"/>
                </a:lnTo>
                <a:lnTo>
                  <a:pt x="4702296" y="2082799"/>
                </a:lnTo>
                <a:lnTo>
                  <a:pt x="4822554" y="2057399"/>
                </a:lnTo>
                <a:close/>
              </a:path>
              <a:path w="6769734" h="2159000">
                <a:moveTo>
                  <a:pt x="5055388" y="2019299"/>
                </a:moveTo>
                <a:lnTo>
                  <a:pt x="1714219" y="2019299"/>
                </a:lnTo>
                <a:lnTo>
                  <a:pt x="1887863" y="2057399"/>
                </a:lnTo>
                <a:lnTo>
                  <a:pt x="4881744" y="2057399"/>
                </a:lnTo>
                <a:lnTo>
                  <a:pt x="5055388" y="2019299"/>
                </a:lnTo>
                <a:close/>
              </a:path>
              <a:path w="6769734" h="2159000">
                <a:moveTo>
                  <a:pt x="5055388" y="139699"/>
                </a:moveTo>
                <a:lnTo>
                  <a:pt x="1714219" y="139699"/>
                </a:lnTo>
                <a:lnTo>
                  <a:pt x="1385809" y="215899"/>
                </a:lnTo>
                <a:lnTo>
                  <a:pt x="1133112" y="279399"/>
                </a:lnTo>
                <a:lnTo>
                  <a:pt x="945909" y="330199"/>
                </a:lnTo>
                <a:lnTo>
                  <a:pt x="901299" y="355599"/>
                </a:lnTo>
                <a:lnTo>
                  <a:pt x="772944" y="393699"/>
                </a:lnTo>
                <a:lnTo>
                  <a:pt x="732030" y="419099"/>
                </a:lnTo>
                <a:lnTo>
                  <a:pt x="653088" y="444499"/>
                </a:lnTo>
                <a:lnTo>
                  <a:pt x="615088" y="469899"/>
                </a:lnTo>
                <a:lnTo>
                  <a:pt x="542099" y="495299"/>
                </a:lnTo>
                <a:lnTo>
                  <a:pt x="507136" y="520699"/>
                </a:lnTo>
                <a:lnTo>
                  <a:pt x="473213" y="533399"/>
                </a:lnTo>
                <a:lnTo>
                  <a:pt x="440343" y="546099"/>
                </a:lnTo>
                <a:lnTo>
                  <a:pt x="408540" y="571499"/>
                </a:lnTo>
                <a:lnTo>
                  <a:pt x="377817" y="584199"/>
                </a:lnTo>
                <a:lnTo>
                  <a:pt x="348188" y="609599"/>
                </a:lnTo>
                <a:lnTo>
                  <a:pt x="319667" y="622299"/>
                </a:lnTo>
                <a:lnTo>
                  <a:pt x="292268" y="647699"/>
                </a:lnTo>
                <a:lnTo>
                  <a:pt x="266003" y="660399"/>
                </a:lnTo>
                <a:lnTo>
                  <a:pt x="240887" y="685799"/>
                </a:lnTo>
                <a:lnTo>
                  <a:pt x="216933" y="698499"/>
                </a:lnTo>
                <a:lnTo>
                  <a:pt x="194154" y="723899"/>
                </a:lnTo>
                <a:lnTo>
                  <a:pt x="172565" y="749299"/>
                </a:lnTo>
                <a:lnTo>
                  <a:pt x="152179" y="761999"/>
                </a:lnTo>
                <a:lnTo>
                  <a:pt x="133009" y="787399"/>
                </a:lnTo>
                <a:lnTo>
                  <a:pt x="115070" y="800099"/>
                </a:lnTo>
                <a:lnTo>
                  <a:pt x="98375" y="825499"/>
                </a:lnTo>
                <a:lnTo>
                  <a:pt x="82936" y="850899"/>
                </a:lnTo>
                <a:lnTo>
                  <a:pt x="68769" y="863599"/>
                </a:lnTo>
                <a:lnTo>
                  <a:pt x="55887" y="888999"/>
                </a:lnTo>
                <a:lnTo>
                  <a:pt x="44303" y="914399"/>
                </a:lnTo>
                <a:lnTo>
                  <a:pt x="34030" y="927099"/>
                </a:lnTo>
                <a:lnTo>
                  <a:pt x="25083" y="952499"/>
                </a:lnTo>
                <a:lnTo>
                  <a:pt x="17476" y="977899"/>
                </a:lnTo>
                <a:lnTo>
                  <a:pt x="11220" y="990599"/>
                </a:lnTo>
                <a:lnTo>
                  <a:pt x="6332" y="1015999"/>
                </a:lnTo>
                <a:lnTo>
                  <a:pt x="2823" y="1041399"/>
                </a:lnTo>
                <a:lnTo>
                  <a:pt x="708" y="1066799"/>
                </a:lnTo>
                <a:lnTo>
                  <a:pt x="0" y="1079499"/>
                </a:lnTo>
                <a:lnTo>
                  <a:pt x="708" y="1104899"/>
                </a:lnTo>
                <a:lnTo>
                  <a:pt x="2823" y="1130299"/>
                </a:lnTo>
                <a:lnTo>
                  <a:pt x="6332" y="1155699"/>
                </a:lnTo>
                <a:lnTo>
                  <a:pt x="11220" y="1168399"/>
                </a:lnTo>
                <a:lnTo>
                  <a:pt x="17476" y="1193799"/>
                </a:lnTo>
                <a:lnTo>
                  <a:pt x="25083" y="1219199"/>
                </a:lnTo>
                <a:lnTo>
                  <a:pt x="34030" y="1244599"/>
                </a:lnTo>
                <a:lnTo>
                  <a:pt x="44303" y="1257299"/>
                </a:lnTo>
                <a:lnTo>
                  <a:pt x="55887" y="1282699"/>
                </a:lnTo>
                <a:lnTo>
                  <a:pt x="68769" y="1308099"/>
                </a:lnTo>
                <a:lnTo>
                  <a:pt x="82936" y="1320799"/>
                </a:lnTo>
                <a:lnTo>
                  <a:pt x="98375" y="1346199"/>
                </a:lnTo>
                <a:lnTo>
                  <a:pt x="115070" y="1358899"/>
                </a:lnTo>
                <a:lnTo>
                  <a:pt x="133009" y="1384299"/>
                </a:lnTo>
                <a:lnTo>
                  <a:pt x="152179" y="1409699"/>
                </a:lnTo>
                <a:lnTo>
                  <a:pt x="172565" y="1422399"/>
                </a:lnTo>
                <a:lnTo>
                  <a:pt x="194154" y="1447799"/>
                </a:lnTo>
                <a:lnTo>
                  <a:pt x="216933" y="1460499"/>
                </a:lnTo>
                <a:lnTo>
                  <a:pt x="240887" y="1485899"/>
                </a:lnTo>
                <a:lnTo>
                  <a:pt x="266003" y="1511299"/>
                </a:lnTo>
                <a:lnTo>
                  <a:pt x="292268" y="1523999"/>
                </a:lnTo>
                <a:lnTo>
                  <a:pt x="319667" y="1549399"/>
                </a:lnTo>
                <a:lnTo>
                  <a:pt x="348188" y="1562099"/>
                </a:lnTo>
                <a:lnTo>
                  <a:pt x="377817" y="1587499"/>
                </a:lnTo>
                <a:lnTo>
                  <a:pt x="408540" y="1600199"/>
                </a:lnTo>
                <a:lnTo>
                  <a:pt x="440343" y="1612899"/>
                </a:lnTo>
                <a:lnTo>
                  <a:pt x="473213" y="1638299"/>
                </a:lnTo>
                <a:lnTo>
                  <a:pt x="507136" y="1650999"/>
                </a:lnTo>
                <a:lnTo>
                  <a:pt x="542099" y="1676399"/>
                </a:lnTo>
                <a:lnTo>
                  <a:pt x="615088" y="1701799"/>
                </a:lnTo>
                <a:lnTo>
                  <a:pt x="653088" y="1727199"/>
                </a:lnTo>
                <a:lnTo>
                  <a:pt x="732030" y="1752599"/>
                </a:lnTo>
                <a:lnTo>
                  <a:pt x="772944" y="1777999"/>
                </a:lnTo>
                <a:lnTo>
                  <a:pt x="814803" y="1790699"/>
                </a:lnTo>
                <a:lnTo>
                  <a:pt x="945909" y="1828799"/>
                </a:lnTo>
                <a:lnTo>
                  <a:pt x="991409" y="1854199"/>
                </a:lnTo>
                <a:lnTo>
                  <a:pt x="1182035" y="1904999"/>
                </a:lnTo>
                <a:lnTo>
                  <a:pt x="1385809" y="1955799"/>
                </a:lnTo>
                <a:lnTo>
                  <a:pt x="1657690" y="2019299"/>
                </a:lnTo>
                <a:lnTo>
                  <a:pt x="5111917" y="2019299"/>
                </a:lnTo>
                <a:lnTo>
                  <a:pt x="5383798" y="1955799"/>
                </a:lnTo>
                <a:lnTo>
                  <a:pt x="5587572" y="1904999"/>
                </a:lnTo>
                <a:lnTo>
                  <a:pt x="5778198" y="1854199"/>
                </a:lnTo>
                <a:lnTo>
                  <a:pt x="5823698" y="1828799"/>
                </a:lnTo>
                <a:lnTo>
                  <a:pt x="5954804" y="1790699"/>
                </a:lnTo>
                <a:lnTo>
                  <a:pt x="5996663" y="1777999"/>
                </a:lnTo>
                <a:lnTo>
                  <a:pt x="6037577" y="1752599"/>
                </a:lnTo>
                <a:lnTo>
                  <a:pt x="6116519" y="1727199"/>
                </a:lnTo>
                <a:lnTo>
                  <a:pt x="6154519" y="1701799"/>
                </a:lnTo>
                <a:lnTo>
                  <a:pt x="6227508" y="1676399"/>
                </a:lnTo>
                <a:lnTo>
                  <a:pt x="6262471" y="1650999"/>
                </a:lnTo>
                <a:lnTo>
                  <a:pt x="6296394" y="1638299"/>
                </a:lnTo>
                <a:lnTo>
                  <a:pt x="6329264" y="1612899"/>
                </a:lnTo>
                <a:lnTo>
                  <a:pt x="6361067" y="1600199"/>
                </a:lnTo>
                <a:lnTo>
                  <a:pt x="6391790" y="1587499"/>
                </a:lnTo>
                <a:lnTo>
                  <a:pt x="6421419" y="1562099"/>
                </a:lnTo>
                <a:lnTo>
                  <a:pt x="6449940" y="1549399"/>
                </a:lnTo>
                <a:lnTo>
                  <a:pt x="6477339" y="1523999"/>
                </a:lnTo>
                <a:lnTo>
                  <a:pt x="6503604" y="1511299"/>
                </a:lnTo>
                <a:lnTo>
                  <a:pt x="6528720" y="1485899"/>
                </a:lnTo>
                <a:lnTo>
                  <a:pt x="6552674" y="1460499"/>
                </a:lnTo>
                <a:lnTo>
                  <a:pt x="6575453" y="1447799"/>
                </a:lnTo>
                <a:lnTo>
                  <a:pt x="6597042" y="1422399"/>
                </a:lnTo>
                <a:lnTo>
                  <a:pt x="6617428" y="1409699"/>
                </a:lnTo>
                <a:lnTo>
                  <a:pt x="6636598" y="1384299"/>
                </a:lnTo>
                <a:lnTo>
                  <a:pt x="6654537" y="1358899"/>
                </a:lnTo>
                <a:lnTo>
                  <a:pt x="6671232" y="1346199"/>
                </a:lnTo>
                <a:lnTo>
                  <a:pt x="6686671" y="1320799"/>
                </a:lnTo>
                <a:lnTo>
                  <a:pt x="6700838" y="1308099"/>
                </a:lnTo>
                <a:lnTo>
                  <a:pt x="6713720" y="1282699"/>
                </a:lnTo>
                <a:lnTo>
                  <a:pt x="6725304" y="1257299"/>
                </a:lnTo>
                <a:lnTo>
                  <a:pt x="6735577" y="1244599"/>
                </a:lnTo>
                <a:lnTo>
                  <a:pt x="6744524" y="1219199"/>
                </a:lnTo>
                <a:lnTo>
                  <a:pt x="6752131" y="1193799"/>
                </a:lnTo>
                <a:lnTo>
                  <a:pt x="6758387" y="1168399"/>
                </a:lnTo>
                <a:lnTo>
                  <a:pt x="6763275" y="1155699"/>
                </a:lnTo>
                <a:lnTo>
                  <a:pt x="6766784" y="1130299"/>
                </a:lnTo>
                <a:lnTo>
                  <a:pt x="6768899" y="1104899"/>
                </a:lnTo>
                <a:lnTo>
                  <a:pt x="6769608" y="1079499"/>
                </a:lnTo>
                <a:lnTo>
                  <a:pt x="6768899" y="1066799"/>
                </a:lnTo>
                <a:lnTo>
                  <a:pt x="6766784" y="1041399"/>
                </a:lnTo>
                <a:lnTo>
                  <a:pt x="6763275" y="1015999"/>
                </a:lnTo>
                <a:lnTo>
                  <a:pt x="6758387" y="990599"/>
                </a:lnTo>
                <a:lnTo>
                  <a:pt x="6752131" y="977899"/>
                </a:lnTo>
                <a:lnTo>
                  <a:pt x="6744524" y="952499"/>
                </a:lnTo>
                <a:lnTo>
                  <a:pt x="6735577" y="927099"/>
                </a:lnTo>
                <a:lnTo>
                  <a:pt x="6725304" y="914399"/>
                </a:lnTo>
                <a:lnTo>
                  <a:pt x="6713720" y="888999"/>
                </a:lnTo>
                <a:lnTo>
                  <a:pt x="6700838" y="863599"/>
                </a:lnTo>
                <a:lnTo>
                  <a:pt x="6686671" y="850899"/>
                </a:lnTo>
                <a:lnTo>
                  <a:pt x="6671232" y="825499"/>
                </a:lnTo>
                <a:lnTo>
                  <a:pt x="6654537" y="800099"/>
                </a:lnTo>
                <a:lnTo>
                  <a:pt x="6636598" y="787399"/>
                </a:lnTo>
                <a:lnTo>
                  <a:pt x="6617428" y="761999"/>
                </a:lnTo>
                <a:lnTo>
                  <a:pt x="6597042" y="749299"/>
                </a:lnTo>
                <a:lnTo>
                  <a:pt x="6575453" y="723899"/>
                </a:lnTo>
                <a:lnTo>
                  <a:pt x="6552674" y="698499"/>
                </a:lnTo>
                <a:lnTo>
                  <a:pt x="6528720" y="685799"/>
                </a:lnTo>
                <a:lnTo>
                  <a:pt x="6503604" y="660399"/>
                </a:lnTo>
                <a:lnTo>
                  <a:pt x="6477339" y="647699"/>
                </a:lnTo>
                <a:lnTo>
                  <a:pt x="6449940" y="622299"/>
                </a:lnTo>
                <a:lnTo>
                  <a:pt x="6421419" y="609599"/>
                </a:lnTo>
                <a:lnTo>
                  <a:pt x="6391790" y="584199"/>
                </a:lnTo>
                <a:lnTo>
                  <a:pt x="6361067" y="571499"/>
                </a:lnTo>
                <a:lnTo>
                  <a:pt x="6329264" y="546099"/>
                </a:lnTo>
                <a:lnTo>
                  <a:pt x="6296394" y="533399"/>
                </a:lnTo>
                <a:lnTo>
                  <a:pt x="6262471" y="520699"/>
                </a:lnTo>
                <a:lnTo>
                  <a:pt x="6227508" y="495299"/>
                </a:lnTo>
                <a:lnTo>
                  <a:pt x="6154519" y="469899"/>
                </a:lnTo>
                <a:lnTo>
                  <a:pt x="6116519" y="444499"/>
                </a:lnTo>
                <a:lnTo>
                  <a:pt x="6037577" y="419099"/>
                </a:lnTo>
                <a:lnTo>
                  <a:pt x="5996663" y="393699"/>
                </a:lnTo>
                <a:lnTo>
                  <a:pt x="5868308" y="355599"/>
                </a:lnTo>
                <a:lnTo>
                  <a:pt x="5823698" y="330199"/>
                </a:lnTo>
                <a:lnTo>
                  <a:pt x="5636495" y="279399"/>
                </a:lnTo>
                <a:lnTo>
                  <a:pt x="5383798" y="215899"/>
                </a:lnTo>
                <a:lnTo>
                  <a:pt x="5055388" y="139699"/>
                </a:lnTo>
                <a:close/>
              </a:path>
              <a:path w="6769734" h="2159000">
                <a:moveTo>
                  <a:pt x="4822554" y="101599"/>
                </a:moveTo>
                <a:lnTo>
                  <a:pt x="1947053" y="101599"/>
                </a:lnTo>
                <a:lnTo>
                  <a:pt x="1771433" y="139699"/>
                </a:lnTo>
                <a:lnTo>
                  <a:pt x="4998174" y="139699"/>
                </a:lnTo>
                <a:lnTo>
                  <a:pt x="4822554" y="101599"/>
                </a:lnTo>
                <a:close/>
              </a:path>
              <a:path w="6769734" h="2159000">
                <a:moveTo>
                  <a:pt x="4641253" y="76199"/>
                </a:moveTo>
                <a:lnTo>
                  <a:pt x="2128354" y="76199"/>
                </a:lnTo>
                <a:lnTo>
                  <a:pt x="2006873" y="101599"/>
                </a:lnTo>
                <a:lnTo>
                  <a:pt x="4762734" y="101599"/>
                </a:lnTo>
                <a:lnTo>
                  <a:pt x="4641253" y="76199"/>
                </a:lnTo>
                <a:close/>
              </a:path>
              <a:path w="6769734" h="2159000">
                <a:moveTo>
                  <a:pt x="4517412" y="63499"/>
                </a:moveTo>
                <a:lnTo>
                  <a:pt x="2252195" y="63499"/>
                </a:lnTo>
                <a:lnTo>
                  <a:pt x="2189986" y="76199"/>
                </a:lnTo>
                <a:lnTo>
                  <a:pt x="4579621" y="76199"/>
                </a:lnTo>
                <a:lnTo>
                  <a:pt x="4517412" y="63499"/>
                </a:lnTo>
                <a:close/>
              </a:path>
              <a:path w="6769734" h="2159000">
                <a:moveTo>
                  <a:pt x="4391317" y="50799"/>
                </a:moveTo>
                <a:lnTo>
                  <a:pt x="2378290" y="50799"/>
                </a:lnTo>
                <a:lnTo>
                  <a:pt x="2314968" y="63499"/>
                </a:lnTo>
                <a:lnTo>
                  <a:pt x="4454639" y="63499"/>
                </a:lnTo>
                <a:lnTo>
                  <a:pt x="4391317" y="50799"/>
                </a:lnTo>
                <a:close/>
              </a:path>
              <a:path w="6769734" h="2159000">
                <a:moveTo>
                  <a:pt x="4263080" y="38099"/>
                </a:moveTo>
                <a:lnTo>
                  <a:pt x="2506527" y="38099"/>
                </a:lnTo>
                <a:lnTo>
                  <a:pt x="2442147" y="50799"/>
                </a:lnTo>
                <a:lnTo>
                  <a:pt x="4327460" y="50799"/>
                </a:lnTo>
                <a:lnTo>
                  <a:pt x="4263080" y="38099"/>
                </a:lnTo>
                <a:close/>
              </a:path>
              <a:path w="6769734" h="2159000">
                <a:moveTo>
                  <a:pt x="4132807" y="25399"/>
                </a:moveTo>
                <a:lnTo>
                  <a:pt x="2636800" y="25399"/>
                </a:lnTo>
                <a:lnTo>
                  <a:pt x="2571416" y="38099"/>
                </a:lnTo>
                <a:lnTo>
                  <a:pt x="4198191" y="38099"/>
                </a:lnTo>
                <a:lnTo>
                  <a:pt x="4132807" y="25399"/>
                </a:lnTo>
                <a:close/>
              </a:path>
              <a:path w="6769734" h="2159000">
                <a:moveTo>
                  <a:pt x="3933821" y="12699"/>
                </a:moveTo>
                <a:lnTo>
                  <a:pt x="2835786" y="12699"/>
                </a:lnTo>
                <a:lnTo>
                  <a:pt x="2768999" y="25399"/>
                </a:lnTo>
                <a:lnTo>
                  <a:pt x="4000608" y="25399"/>
                </a:lnTo>
                <a:lnTo>
                  <a:pt x="3933821" y="12699"/>
                </a:lnTo>
                <a:close/>
              </a:path>
              <a:path w="6769734" h="2159000">
                <a:moveTo>
                  <a:pt x="3593547" y="0"/>
                </a:moveTo>
                <a:lnTo>
                  <a:pt x="3176060" y="0"/>
                </a:lnTo>
                <a:lnTo>
                  <a:pt x="3107205" y="12699"/>
                </a:lnTo>
                <a:lnTo>
                  <a:pt x="3662402" y="12699"/>
                </a:lnTo>
                <a:lnTo>
                  <a:pt x="3593547" y="0"/>
                </a:lnTo>
                <a:close/>
              </a:path>
            </a:pathLst>
          </a:custGeom>
          <a:solidFill>
            <a:schemeClr val="accent1">
              <a:lumMod val="60000"/>
              <a:lumOff val="40000"/>
              <a:alpha val="98822"/>
            </a:schemeClr>
          </a:solidFill>
          <a:ln>
            <a:noFill/>
          </a:ln>
        </p:spPr>
        <p:txBody>
          <a:bodyPr lIns="0" tIns="0" rIns="0" bIns="0"/>
          <a:lstStyle/>
          <a:p>
            <a:pPr>
              <a:defRPr/>
            </a:pPr>
            <a:endParaRPr lang="ru-RU"/>
          </a:p>
        </p:txBody>
      </p:sp>
      <p:sp>
        <p:nvSpPr>
          <p:cNvPr id="7175" name="object 5"/>
          <p:cNvSpPr>
            <a:spLocks/>
          </p:cNvSpPr>
          <p:nvPr/>
        </p:nvSpPr>
        <p:spPr bwMode="auto">
          <a:xfrm>
            <a:off x="1385888" y="4364038"/>
            <a:ext cx="7526337" cy="2162175"/>
          </a:xfrm>
          <a:custGeom>
            <a:avLst/>
            <a:gdLst>
              <a:gd name="T0" fmla="*/ 93007 w 6769734"/>
              <a:gd name="T1" fmla="*/ 907107 h 2161540"/>
              <a:gd name="T2" fmla="*/ 455418 w 6769734"/>
              <a:gd name="T3" fmla="*/ 700522 h 2161540"/>
              <a:gd name="T4" fmla="*/ 1064655 w 6769734"/>
              <a:gd name="T5" fmla="*/ 512387 h 2161540"/>
              <a:gd name="T6" fmla="*/ 1452902 w 6769734"/>
              <a:gd name="T7" fmla="*/ 426602 h 2161540"/>
              <a:gd name="T8" fmla="*/ 1892143 w 6769734"/>
              <a:gd name="T9" fmla="*/ 347065 h 2161540"/>
              <a:gd name="T10" fmla="*/ 2378800 w 6769734"/>
              <a:gd name="T11" fmla="*/ 274314 h 2161540"/>
              <a:gd name="T12" fmla="*/ 2909297 w 6769734"/>
              <a:gd name="T13" fmla="*/ 208898 h 2161540"/>
              <a:gd name="T14" fmla="*/ 3480069 w 6769734"/>
              <a:gd name="T15" fmla="*/ 151360 h 2161540"/>
              <a:gd name="T16" fmla="*/ 4087543 w 6769734"/>
              <a:gd name="T17" fmla="*/ 102249 h 2161540"/>
              <a:gd name="T18" fmla="*/ 4728142 w 6769734"/>
              <a:gd name="T19" fmla="*/ 62100 h 2161540"/>
              <a:gd name="T20" fmla="*/ 5398299 w 6769734"/>
              <a:gd name="T21" fmla="*/ 31464 h 2161540"/>
              <a:gd name="T22" fmla="*/ 6094440 w 6769734"/>
              <a:gd name="T23" fmla="*/ 10883 h 2161540"/>
              <a:gd name="T24" fmla="*/ 6812986 w 6769734"/>
              <a:gd name="T25" fmla="*/ 901 h 2161540"/>
              <a:gd name="T26" fmla="*/ 7544103 w 6769734"/>
              <a:gd name="T27" fmla="*/ 2028 h 2161540"/>
              <a:gd name="T28" fmla="*/ 8258459 w 6769734"/>
              <a:gd name="T29" fmla="*/ 14169 h 2161540"/>
              <a:gd name="T30" fmla="*/ 8949691 w 6769734"/>
              <a:gd name="T31" fmla="*/ 36807 h 2161540"/>
              <a:gd name="T32" fmla="*/ 9614216 w 6769734"/>
              <a:gd name="T33" fmla="*/ 69385 h 2161540"/>
              <a:gd name="T34" fmla="*/ 10248481 w 6769734"/>
              <a:gd name="T35" fmla="*/ 111374 h 2161540"/>
              <a:gd name="T36" fmla="*/ 10848895 w 6769734"/>
              <a:gd name="T37" fmla="*/ 162217 h 2161540"/>
              <a:gd name="T38" fmla="*/ 11411901 w 6769734"/>
              <a:gd name="T39" fmla="*/ 221370 h 2161540"/>
              <a:gd name="T40" fmla="*/ 11933913 w 6769734"/>
              <a:gd name="T41" fmla="*/ 288298 h 2161540"/>
              <a:gd name="T42" fmla="*/ 12411375 w 6769734"/>
              <a:gd name="T43" fmla="*/ 362444 h 2161540"/>
              <a:gd name="T44" fmla="*/ 12840702 w 6769734"/>
              <a:gd name="T45" fmla="*/ 443278 h 2161540"/>
              <a:gd name="T46" fmla="*/ 13218319 w 6769734"/>
              <a:gd name="T47" fmla="*/ 530249 h 2161540"/>
              <a:gd name="T48" fmla="*/ 13804165 w 6769734"/>
              <a:gd name="T49" fmla="*/ 720420 h 2161540"/>
              <a:gd name="T50" fmla="*/ 14140317 w 6769734"/>
              <a:gd name="T51" fmla="*/ 928614 h 2161540"/>
              <a:gd name="T52" fmla="*/ 14210269 w 6769734"/>
              <a:gd name="T53" fmla="*/ 1105109 h 2161540"/>
              <a:gd name="T54" fmla="*/ 14037644 w 6769734"/>
              <a:gd name="T55" fmla="*/ 1322017 h 2161540"/>
              <a:gd name="T56" fmla="*/ 13598186 w 6769734"/>
              <a:gd name="T57" fmla="*/ 1523521 h 2161540"/>
              <a:gd name="T58" fmla="*/ 13073710 w 6769734"/>
              <a:gd name="T59" fmla="*/ 1670709 h 2161540"/>
              <a:gd name="T60" fmla="*/ 12674978 w 6769734"/>
              <a:gd name="T61" fmla="*/ 1755288 h 2161540"/>
              <a:gd name="T62" fmla="*/ 12225969 w 6769734"/>
              <a:gd name="T63" fmla="*/ 1833515 h 2161540"/>
              <a:gd name="T64" fmla="*/ 11730265 w 6769734"/>
              <a:gd name="T65" fmla="*/ 1904842 h 2161540"/>
              <a:gd name="T66" fmla="*/ 11191416 w 6769734"/>
              <a:gd name="T67" fmla="*/ 1968728 h 2161540"/>
              <a:gd name="T68" fmla="*/ 10613024 w 6769734"/>
              <a:gd name="T69" fmla="*/ 2024623 h 2161540"/>
              <a:gd name="T70" fmla="*/ 9998637 w 6769734"/>
              <a:gd name="T71" fmla="*/ 2071989 h 2161540"/>
              <a:gd name="T72" fmla="*/ 9351831 w 6769734"/>
              <a:gd name="T73" fmla="*/ 2110280 h 2161540"/>
              <a:gd name="T74" fmla="*/ 8676197 w 6769734"/>
              <a:gd name="T75" fmla="*/ 2138948 h 2161540"/>
              <a:gd name="T76" fmla="*/ 7975293 w 6769734"/>
              <a:gd name="T77" fmla="*/ 2157456 h 2161540"/>
              <a:gd name="T78" fmla="*/ 7252692 w 6769734"/>
              <a:gd name="T79" fmla="*/ 2165252 h 2161540"/>
              <a:gd name="T80" fmla="*/ 6523105 w 6769734"/>
              <a:gd name="T81" fmla="*/ 2161891 h 2161540"/>
              <a:gd name="T82" fmla="*/ 5813093 w 6769734"/>
              <a:gd name="T83" fmla="*/ 2147601 h 2161540"/>
              <a:gd name="T84" fmla="*/ 5126918 w 6769734"/>
              <a:gd name="T85" fmla="*/ 2122931 h 2161540"/>
              <a:gd name="T86" fmla="*/ 4468157 w 6769734"/>
              <a:gd name="T87" fmla="*/ 2088425 h 2161540"/>
              <a:gd name="T88" fmla="*/ 3840378 w 6769734"/>
              <a:gd name="T89" fmla="*/ 2044624 h 2161540"/>
              <a:gd name="T90" fmla="*/ 3247157 w 6769734"/>
              <a:gd name="T91" fmla="*/ 1992075 h 2161540"/>
              <a:gd name="T92" fmla="*/ 2692063 w 6769734"/>
              <a:gd name="T93" fmla="*/ 1931320 h 2161540"/>
              <a:gd name="T94" fmla="*/ 2178672 w 6769734"/>
              <a:gd name="T95" fmla="*/ 1862904 h 2161540"/>
              <a:gd name="T96" fmla="*/ 1710556 w 6769734"/>
              <a:gd name="T97" fmla="*/ 1787373 h 2161540"/>
              <a:gd name="T98" fmla="*/ 1291286 w 6769734"/>
              <a:gd name="T99" fmla="*/ 1705269 h 2161540"/>
              <a:gd name="T100" fmla="*/ 857670 w 6769734"/>
              <a:gd name="T101" fmla="*/ 1598833 h 2161540"/>
              <a:gd name="T102" fmla="*/ 319478 w 6769734"/>
              <a:gd name="T103" fmla="*/ 1404710 h 2161540"/>
              <a:gd name="T104" fmla="*/ 36687 w 6769734"/>
              <a:gd name="T105" fmla="*/ 1193441 h 2161540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60000 65536"/>
              <a:gd name="T115" fmla="*/ 0 60000 65536"/>
              <a:gd name="T116" fmla="*/ 0 60000 65536"/>
              <a:gd name="T117" fmla="*/ 0 60000 65536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w 6769734"/>
              <a:gd name="T160" fmla="*/ 0 h 2161540"/>
              <a:gd name="T161" fmla="*/ 6769734 w 6769734"/>
              <a:gd name="T162" fmla="*/ 2161540 h 2161540"/>
            </a:gdLst>
            <a:ahLst/>
            <a:cxnLst>
              <a:cxn ang="T106">
                <a:pos x="T0" y="T1"/>
              </a:cxn>
              <a:cxn ang="T107">
                <a:pos x="T2" y="T3"/>
              </a:cxn>
              <a:cxn ang="T108">
                <a:pos x="T4" y="T5"/>
              </a:cxn>
              <a:cxn ang="T109">
                <a:pos x="T6" y="T7"/>
              </a:cxn>
              <a:cxn ang="T110">
                <a:pos x="T8" y="T9"/>
              </a:cxn>
              <a:cxn ang="T111">
                <a:pos x="T10" y="T11"/>
              </a:cxn>
              <a:cxn ang="T112">
                <a:pos x="T12" y="T13"/>
              </a:cxn>
              <a:cxn ang="T113">
                <a:pos x="T14" y="T15"/>
              </a:cxn>
              <a:cxn ang="T114">
                <a:pos x="T16" y="T17"/>
              </a:cxn>
              <a:cxn ang="T115">
                <a:pos x="T18" y="T19"/>
              </a:cxn>
              <a:cxn ang="T116">
                <a:pos x="T20" y="T21"/>
              </a:cxn>
              <a:cxn ang="T117">
                <a:pos x="T22" y="T23"/>
              </a:cxn>
              <a:cxn ang="T118">
                <a:pos x="T24" y="T25"/>
              </a:cxn>
              <a:cxn ang="T119">
                <a:pos x="T26" y="T27"/>
              </a:cxn>
              <a:cxn ang="T120">
                <a:pos x="T28" y="T29"/>
              </a:cxn>
              <a:cxn ang="T121">
                <a:pos x="T30" y="T31"/>
              </a:cxn>
              <a:cxn ang="T122">
                <a:pos x="T32" y="T33"/>
              </a:cxn>
              <a:cxn ang="T123">
                <a:pos x="T34" y="T35"/>
              </a:cxn>
              <a:cxn ang="T124">
                <a:pos x="T36" y="T37"/>
              </a:cxn>
              <a:cxn ang="T125">
                <a:pos x="T38" y="T39"/>
              </a:cxn>
              <a:cxn ang="T126">
                <a:pos x="T40" y="T41"/>
              </a:cxn>
              <a:cxn ang="T127">
                <a:pos x="T42" y="T43"/>
              </a:cxn>
              <a:cxn ang="T128">
                <a:pos x="T44" y="T45"/>
              </a:cxn>
              <a:cxn ang="T129">
                <a:pos x="T46" y="T47"/>
              </a:cxn>
              <a:cxn ang="T130">
                <a:pos x="T48" y="T49"/>
              </a:cxn>
              <a:cxn ang="T131">
                <a:pos x="T50" y="T51"/>
              </a:cxn>
              <a:cxn ang="T132">
                <a:pos x="T52" y="T53"/>
              </a:cxn>
              <a:cxn ang="T133">
                <a:pos x="T54" y="T55"/>
              </a:cxn>
              <a:cxn ang="T134">
                <a:pos x="T56" y="T57"/>
              </a:cxn>
              <a:cxn ang="T135">
                <a:pos x="T58" y="T59"/>
              </a:cxn>
              <a:cxn ang="T136">
                <a:pos x="T60" y="T61"/>
              </a:cxn>
              <a:cxn ang="T137">
                <a:pos x="T62" y="T63"/>
              </a:cxn>
              <a:cxn ang="T138">
                <a:pos x="T64" y="T65"/>
              </a:cxn>
              <a:cxn ang="T139">
                <a:pos x="T66" y="T67"/>
              </a:cxn>
              <a:cxn ang="T140">
                <a:pos x="T68" y="T69"/>
              </a:cxn>
              <a:cxn ang="T141">
                <a:pos x="T70" y="T71"/>
              </a:cxn>
              <a:cxn ang="T142">
                <a:pos x="T72" y="T73"/>
              </a:cxn>
              <a:cxn ang="T143">
                <a:pos x="T74" y="T75"/>
              </a:cxn>
              <a:cxn ang="T144">
                <a:pos x="T76" y="T77"/>
              </a:cxn>
              <a:cxn ang="T145">
                <a:pos x="T78" y="T79"/>
              </a:cxn>
              <a:cxn ang="T146">
                <a:pos x="T80" y="T81"/>
              </a:cxn>
              <a:cxn ang="T147">
                <a:pos x="T82" y="T83"/>
              </a:cxn>
              <a:cxn ang="T148">
                <a:pos x="T84" y="T85"/>
              </a:cxn>
              <a:cxn ang="T149">
                <a:pos x="T86" y="T87"/>
              </a:cxn>
              <a:cxn ang="T150">
                <a:pos x="T88" y="T89"/>
              </a:cxn>
              <a:cxn ang="T151">
                <a:pos x="T90" y="T91"/>
              </a:cxn>
              <a:cxn ang="T152">
                <a:pos x="T92" y="T93"/>
              </a:cxn>
              <a:cxn ang="T153">
                <a:pos x="T94" y="T95"/>
              </a:cxn>
              <a:cxn ang="T154">
                <a:pos x="T96" y="T97"/>
              </a:cxn>
              <a:cxn ang="T155">
                <a:pos x="T98" y="T99"/>
              </a:cxn>
              <a:cxn ang="T156">
                <a:pos x="T100" y="T101"/>
              </a:cxn>
              <a:cxn ang="T157">
                <a:pos x="T102" y="T103"/>
              </a:cxn>
              <a:cxn ang="T158">
                <a:pos x="T104" y="T105"/>
              </a:cxn>
            </a:cxnLst>
            <a:rect l="T159" t="T160" r="T161" b="T162"/>
            <a:pathLst>
              <a:path w="6769734" h="2161540">
                <a:moveTo>
                  <a:pt x="0" y="1080516"/>
                </a:moveTo>
                <a:lnTo>
                  <a:pt x="2823" y="1035975"/>
                </a:lnTo>
                <a:lnTo>
                  <a:pt x="11220" y="991894"/>
                </a:lnTo>
                <a:lnTo>
                  <a:pt x="25083" y="948305"/>
                </a:lnTo>
                <a:lnTo>
                  <a:pt x="44303" y="905245"/>
                </a:lnTo>
                <a:lnTo>
                  <a:pt x="68769" y="862748"/>
                </a:lnTo>
                <a:lnTo>
                  <a:pt x="98375" y="820848"/>
                </a:lnTo>
                <a:lnTo>
                  <a:pt x="133009" y="779581"/>
                </a:lnTo>
                <a:lnTo>
                  <a:pt x="172565" y="738981"/>
                </a:lnTo>
                <a:lnTo>
                  <a:pt x="216933" y="699083"/>
                </a:lnTo>
                <a:lnTo>
                  <a:pt x="266003" y="659921"/>
                </a:lnTo>
                <a:lnTo>
                  <a:pt x="319667" y="621531"/>
                </a:lnTo>
                <a:lnTo>
                  <a:pt x="377817" y="583947"/>
                </a:lnTo>
                <a:lnTo>
                  <a:pt x="440343" y="547204"/>
                </a:lnTo>
                <a:lnTo>
                  <a:pt x="507136" y="511337"/>
                </a:lnTo>
                <a:lnTo>
                  <a:pt x="542099" y="493742"/>
                </a:lnTo>
                <a:lnTo>
                  <a:pt x="578087" y="476380"/>
                </a:lnTo>
                <a:lnTo>
                  <a:pt x="615088" y="459254"/>
                </a:lnTo>
                <a:lnTo>
                  <a:pt x="653088" y="442368"/>
                </a:lnTo>
                <a:lnTo>
                  <a:pt x="692073" y="425727"/>
                </a:lnTo>
                <a:lnTo>
                  <a:pt x="732030" y="409336"/>
                </a:lnTo>
                <a:lnTo>
                  <a:pt x="772944" y="393198"/>
                </a:lnTo>
                <a:lnTo>
                  <a:pt x="814803" y="377319"/>
                </a:lnTo>
                <a:lnTo>
                  <a:pt x="857593" y="361702"/>
                </a:lnTo>
                <a:lnTo>
                  <a:pt x="901299" y="346351"/>
                </a:lnTo>
                <a:lnTo>
                  <a:pt x="945909" y="331272"/>
                </a:lnTo>
                <a:lnTo>
                  <a:pt x="991409" y="316468"/>
                </a:lnTo>
                <a:lnTo>
                  <a:pt x="1037785" y="301943"/>
                </a:lnTo>
                <a:lnTo>
                  <a:pt x="1085024" y="287703"/>
                </a:lnTo>
                <a:lnTo>
                  <a:pt x="1133112" y="273751"/>
                </a:lnTo>
                <a:lnTo>
                  <a:pt x="1182035" y="260092"/>
                </a:lnTo>
                <a:lnTo>
                  <a:pt x="1231780" y="246730"/>
                </a:lnTo>
                <a:lnTo>
                  <a:pt x="1282333" y="233670"/>
                </a:lnTo>
                <a:lnTo>
                  <a:pt x="1333681" y="220915"/>
                </a:lnTo>
                <a:lnTo>
                  <a:pt x="1385809" y="208471"/>
                </a:lnTo>
                <a:lnTo>
                  <a:pt x="1438705" y="196340"/>
                </a:lnTo>
                <a:lnTo>
                  <a:pt x="1492355" y="184529"/>
                </a:lnTo>
                <a:lnTo>
                  <a:pt x="1546745" y="173041"/>
                </a:lnTo>
                <a:lnTo>
                  <a:pt x="1601861" y="161881"/>
                </a:lnTo>
                <a:lnTo>
                  <a:pt x="1657690" y="151052"/>
                </a:lnTo>
                <a:lnTo>
                  <a:pt x="1714219" y="140560"/>
                </a:lnTo>
                <a:lnTo>
                  <a:pt x="1771433" y="130408"/>
                </a:lnTo>
                <a:lnTo>
                  <a:pt x="1829319" y="120601"/>
                </a:lnTo>
                <a:lnTo>
                  <a:pt x="1887863" y="111143"/>
                </a:lnTo>
                <a:lnTo>
                  <a:pt x="1947053" y="102039"/>
                </a:lnTo>
                <a:lnTo>
                  <a:pt x="2006873" y="93293"/>
                </a:lnTo>
                <a:lnTo>
                  <a:pt x="2067311" y="84909"/>
                </a:lnTo>
                <a:lnTo>
                  <a:pt x="2128354" y="76892"/>
                </a:lnTo>
                <a:lnTo>
                  <a:pt x="2189986" y="69245"/>
                </a:lnTo>
                <a:lnTo>
                  <a:pt x="2252195" y="61974"/>
                </a:lnTo>
                <a:lnTo>
                  <a:pt x="2314968" y="55083"/>
                </a:lnTo>
                <a:lnTo>
                  <a:pt x="2378290" y="48576"/>
                </a:lnTo>
                <a:lnTo>
                  <a:pt x="2442147" y="42457"/>
                </a:lnTo>
                <a:lnTo>
                  <a:pt x="2506527" y="36730"/>
                </a:lnTo>
                <a:lnTo>
                  <a:pt x="2571416" y="31401"/>
                </a:lnTo>
                <a:lnTo>
                  <a:pt x="2636800" y="26473"/>
                </a:lnTo>
                <a:lnTo>
                  <a:pt x="2702665" y="21951"/>
                </a:lnTo>
                <a:lnTo>
                  <a:pt x="2768999" y="17839"/>
                </a:lnTo>
                <a:lnTo>
                  <a:pt x="2835786" y="14141"/>
                </a:lnTo>
                <a:lnTo>
                  <a:pt x="2903014" y="10862"/>
                </a:lnTo>
                <a:lnTo>
                  <a:pt x="2970669" y="8006"/>
                </a:lnTo>
                <a:lnTo>
                  <a:pt x="3038737" y="5578"/>
                </a:lnTo>
                <a:lnTo>
                  <a:pt x="3107205" y="3581"/>
                </a:lnTo>
                <a:lnTo>
                  <a:pt x="3176060" y="2021"/>
                </a:lnTo>
                <a:lnTo>
                  <a:pt x="3245287" y="901"/>
                </a:lnTo>
                <a:lnTo>
                  <a:pt x="3314872" y="226"/>
                </a:lnTo>
                <a:lnTo>
                  <a:pt x="3384804" y="0"/>
                </a:lnTo>
                <a:lnTo>
                  <a:pt x="3454735" y="226"/>
                </a:lnTo>
                <a:lnTo>
                  <a:pt x="3524320" y="901"/>
                </a:lnTo>
                <a:lnTo>
                  <a:pt x="3593547" y="2021"/>
                </a:lnTo>
                <a:lnTo>
                  <a:pt x="3662402" y="3581"/>
                </a:lnTo>
                <a:lnTo>
                  <a:pt x="3730870" y="5578"/>
                </a:lnTo>
                <a:lnTo>
                  <a:pt x="3798938" y="8006"/>
                </a:lnTo>
                <a:lnTo>
                  <a:pt x="3866593" y="10862"/>
                </a:lnTo>
                <a:lnTo>
                  <a:pt x="3933821" y="14141"/>
                </a:lnTo>
                <a:lnTo>
                  <a:pt x="4000608" y="17839"/>
                </a:lnTo>
                <a:lnTo>
                  <a:pt x="4066942" y="21951"/>
                </a:lnTo>
                <a:lnTo>
                  <a:pt x="4132807" y="26473"/>
                </a:lnTo>
                <a:lnTo>
                  <a:pt x="4198191" y="31401"/>
                </a:lnTo>
                <a:lnTo>
                  <a:pt x="4263080" y="36730"/>
                </a:lnTo>
                <a:lnTo>
                  <a:pt x="4327460" y="42457"/>
                </a:lnTo>
                <a:lnTo>
                  <a:pt x="4391317" y="48576"/>
                </a:lnTo>
                <a:lnTo>
                  <a:pt x="4454639" y="55083"/>
                </a:lnTo>
                <a:lnTo>
                  <a:pt x="4517412" y="61974"/>
                </a:lnTo>
                <a:lnTo>
                  <a:pt x="4579621" y="69245"/>
                </a:lnTo>
                <a:lnTo>
                  <a:pt x="4641253" y="76892"/>
                </a:lnTo>
                <a:lnTo>
                  <a:pt x="4702296" y="84909"/>
                </a:lnTo>
                <a:lnTo>
                  <a:pt x="4762734" y="93293"/>
                </a:lnTo>
                <a:lnTo>
                  <a:pt x="4822554" y="102039"/>
                </a:lnTo>
                <a:lnTo>
                  <a:pt x="4881744" y="111143"/>
                </a:lnTo>
                <a:lnTo>
                  <a:pt x="4940288" y="120601"/>
                </a:lnTo>
                <a:lnTo>
                  <a:pt x="4998174" y="130408"/>
                </a:lnTo>
                <a:lnTo>
                  <a:pt x="5055388" y="140560"/>
                </a:lnTo>
                <a:lnTo>
                  <a:pt x="5111917" y="151052"/>
                </a:lnTo>
                <a:lnTo>
                  <a:pt x="5167746" y="161881"/>
                </a:lnTo>
                <a:lnTo>
                  <a:pt x="5222862" y="173041"/>
                </a:lnTo>
                <a:lnTo>
                  <a:pt x="5277252" y="184529"/>
                </a:lnTo>
                <a:lnTo>
                  <a:pt x="5330902" y="196340"/>
                </a:lnTo>
                <a:lnTo>
                  <a:pt x="5383798" y="208471"/>
                </a:lnTo>
                <a:lnTo>
                  <a:pt x="5435926" y="220915"/>
                </a:lnTo>
                <a:lnTo>
                  <a:pt x="5487274" y="233670"/>
                </a:lnTo>
                <a:lnTo>
                  <a:pt x="5537827" y="246730"/>
                </a:lnTo>
                <a:lnTo>
                  <a:pt x="5587572" y="260092"/>
                </a:lnTo>
                <a:lnTo>
                  <a:pt x="5636495" y="273751"/>
                </a:lnTo>
                <a:lnTo>
                  <a:pt x="5684583" y="287703"/>
                </a:lnTo>
                <a:lnTo>
                  <a:pt x="5731822" y="301943"/>
                </a:lnTo>
                <a:lnTo>
                  <a:pt x="5778198" y="316468"/>
                </a:lnTo>
                <a:lnTo>
                  <a:pt x="5823698" y="331272"/>
                </a:lnTo>
                <a:lnTo>
                  <a:pt x="5868308" y="346351"/>
                </a:lnTo>
                <a:lnTo>
                  <a:pt x="5912014" y="361702"/>
                </a:lnTo>
                <a:lnTo>
                  <a:pt x="5954804" y="377319"/>
                </a:lnTo>
                <a:lnTo>
                  <a:pt x="5996663" y="393198"/>
                </a:lnTo>
                <a:lnTo>
                  <a:pt x="6037577" y="409336"/>
                </a:lnTo>
                <a:lnTo>
                  <a:pt x="6077534" y="425727"/>
                </a:lnTo>
                <a:lnTo>
                  <a:pt x="6116519" y="442368"/>
                </a:lnTo>
                <a:lnTo>
                  <a:pt x="6154519" y="459254"/>
                </a:lnTo>
                <a:lnTo>
                  <a:pt x="6191520" y="476380"/>
                </a:lnTo>
                <a:lnTo>
                  <a:pt x="6227508" y="493742"/>
                </a:lnTo>
                <a:lnTo>
                  <a:pt x="6262471" y="511337"/>
                </a:lnTo>
                <a:lnTo>
                  <a:pt x="6296394" y="529159"/>
                </a:lnTo>
                <a:lnTo>
                  <a:pt x="6361067" y="565468"/>
                </a:lnTo>
                <a:lnTo>
                  <a:pt x="6421419" y="602636"/>
                </a:lnTo>
                <a:lnTo>
                  <a:pt x="6477339" y="640628"/>
                </a:lnTo>
                <a:lnTo>
                  <a:pt x="6528720" y="679408"/>
                </a:lnTo>
                <a:lnTo>
                  <a:pt x="6575453" y="718942"/>
                </a:lnTo>
                <a:lnTo>
                  <a:pt x="6617428" y="759195"/>
                </a:lnTo>
                <a:lnTo>
                  <a:pt x="6654537" y="800133"/>
                </a:lnTo>
                <a:lnTo>
                  <a:pt x="6686671" y="841721"/>
                </a:lnTo>
                <a:lnTo>
                  <a:pt x="6713720" y="883924"/>
                </a:lnTo>
                <a:lnTo>
                  <a:pt x="6735577" y="926707"/>
                </a:lnTo>
                <a:lnTo>
                  <a:pt x="6752131" y="970036"/>
                </a:lnTo>
                <a:lnTo>
                  <a:pt x="6763275" y="1013875"/>
                </a:lnTo>
                <a:lnTo>
                  <a:pt x="6768899" y="1058190"/>
                </a:lnTo>
                <a:lnTo>
                  <a:pt x="6769608" y="1080516"/>
                </a:lnTo>
                <a:lnTo>
                  <a:pt x="6768899" y="1102840"/>
                </a:lnTo>
                <a:lnTo>
                  <a:pt x="6763275" y="1147153"/>
                </a:lnTo>
                <a:lnTo>
                  <a:pt x="6752131" y="1190991"/>
                </a:lnTo>
                <a:lnTo>
                  <a:pt x="6735577" y="1234318"/>
                </a:lnTo>
                <a:lnTo>
                  <a:pt x="6713720" y="1277100"/>
                </a:lnTo>
                <a:lnTo>
                  <a:pt x="6686671" y="1319302"/>
                </a:lnTo>
                <a:lnTo>
                  <a:pt x="6654537" y="1360889"/>
                </a:lnTo>
                <a:lnTo>
                  <a:pt x="6617428" y="1401826"/>
                </a:lnTo>
                <a:lnTo>
                  <a:pt x="6575453" y="1442079"/>
                </a:lnTo>
                <a:lnTo>
                  <a:pt x="6528720" y="1481613"/>
                </a:lnTo>
                <a:lnTo>
                  <a:pt x="6477339" y="1520393"/>
                </a:lnTo>
                <a:lnTo>
                  <a:pt x="6421419" y="1558384"/>
                </a:lnTo>
                <a:lnTo>
                  <a:pt x="6361067" y="1595551"/>
                </a:lnTo>
                <a:lnTo>
                  <a:pt x="6296394" y="1631861"/>
                </a:lnTo>
                <a:lnTo>
                  <a:pt x="6262471" y="1649683"/>
                </a:lnTo>
                <a:lnTo>
                  <a:pt x="6227508" y="1667278"/>
                </a:lnTo>
                <a:lnTo>
                  <a:pt x="6191520" y="1684640"/>
                </a:lnTo>
                <a:lnTo>
                  <a:pt x="6154519" y="1701766"/>
                </a:lnTo>
                <a:lnTo>
                  <a:pt x="6116519" y="1718652"/>
                </a:lnTo>
                <a:lnTo>
                  <a:pt x="6077534" y="1735293"/>
                </a:lnTo>
                <a:lnTo>
                  <a:pt x="6037577" y="1751684"/>
                </a:lnTo>
                <a:lnTo>
                  <a:pt x="5996663" y="1767822"/>
                </a:lnTo>
                <a:lnTo>
                  <a:pt x="5954804" y="1783702"/>
                </a:lnTo>
                <a:lnTo>
                  <a:pt x="5912014" y="1799319"/>
                </a:lnTo>
                <a:lnTo>
                  <a:pt x="5868308" y="1814670"/>
                </a:lnTo>
                <a:lnTo>
                  <a:pt x="5823698" y="1829750"/>
                </a:lnTo>
                <a:lnTo>
                  <a:pt x="5778198" y="1844554"/>
                </a:lnTo>
                <a:lnTo>
                  <a:pt x="5731822" y="1859078"/>
                </a:lnTo>
                <a:lnTo>
                  <a:pt x="5684583" y="1873319"/>
                </a:lnTo>
                <a:lnTo>
                  <a:pt x="5636495" y="1887271"/>
                </a:lnTo>
                <a:lnTo>
                  <a:pt x="5587572" y="1900930"/>
                </a:lnTo>
                <a:lnTo>
                  <a:pt x="5537827" y="1914293"/>
                </a:lnTo>
                <a:lnTo>
                  <a:pt x="5487274" y="1927353"/>
                </a:lnTo>
                <a:lnTo>
                  <a:pt x="5435926" y="1940108"/>
                </a:lnTo>
                <a:lnTo>
                  <a:pt x="5383798" y="1952553"/>
                </a:lnTo>
                <a:lnTo>
                  <a:pt x="5330902" y="1964684"/>
                </a:lnTo>
                <a:lnTo>
                  <a:pt x="5277252" y="1976495"/>
                </a:lnTo>
                <a:lnTo>
                  <a:pt x="5222862" y="1987983"/>
                </a:lnTo>
                <a:lnTo>
                  <a:pt x="5167746" y="1999144"/>
                </a:lnTo>
                <a:lnTo>
                  <a:pt x="5111917" y="2009973"/>
                </a:lnTo>
                <a:lnTo>
                  <a:pt x="5055388" y="2020466"/>
                </a:lnTo>
                <a:lnTo>
                  <a:pt x="4998174" y="2030618"/>
                </a:lnTo>
                <a:lnTo>
                  <a:pt x="4940288" y="2040425"/>
                </a:lnTo>
                <a:lnTo>
                  <a:pt x="4881744" y="2049883"/>
                </a:lnTo>
                <a:lnTo>
                  <a:pt x="4822554" y="2058988"/>
                </a:lnTo>
                <a:lnTo>
                  <a:pt x="4762734" y="2067734"/>
                </a:lnTo>
                <a:lnTo>
                  <a:pt x="4702296" y="2076119"/>
                </a:lnTo>
                <a:lnTo>
                  <a:pt x="4641253" y="2084136"/>
                </a:lnTo>
                <a:lnTo>
                  <a:pt x="4579621" y="2091783"/>
                </a:lnTo>
                <a:lnTo>
                  <a:pt x="4517412" y="2099054"/>
                </a:lnTo>
                <a:lnTo>
                  <a:pt x="4454639" y="2105946"/>
                </a:lnTo>
                <a:lnTo>
                  <a:pt x="4391317" y="2112453"/>
                </a:lnTo>
                <a:lnTo>
                  <a:pt x="4327460" y="2118572"/>
                </a:lnTo>
                <a:lnTo>
                  <a:pt x="4263080" y="2124299"/>
                </a:lnTo>
                <a:lnTo>
                  <a:pt x="4198191" y="2129629"/>
                </a:lnTo>
                <a:lnTo>
                  <a:pt x="4132807" y="2134557"/>
                </a:lnTo>
                <a:lnTo>
                  <a:pt x="4066942" y="2139079"/>
                </a:lnTo>
                <a:lnTo>
                  <a:pt x="4000608" y="2143191"/>
                </a:lnTo>
                <a:lnTo>
                  <a:pt x="3933821" y="2146889"/>
                </a:lnTo>
                <a:lnTo>
                  <a:pt x="3866593" y="2150168"/>
                </a:lnTo>
                <a:lnTo>
                  <a:pt x="3798938" y="2153024"/>
                </a:lnTo>
                <a:lnTo>
                  <a:pt x="3730870" y="2155453"/>
                </a:lnTo>
                <a:lnTo>
                  <a:pt x="3662402" y="2157450"/>
                </a:lnTo>
                <a:lnTo>
                  <a:pt x="3593547" y="2159010"/>
                </a:lnTo>
                <a:lnTo>
                  <a:pt x="3524320" y="2160130"/>
                </a:lnTo>
                <a:lnTo>
                  <a:pt x="3454735" y="2160805"/>
                </a:lnTo>
                <a:lnTo>
                  <a:pt x="3384804" y="2161032"/>
                </a:lnTo>
                <a:lnTo>
                  <a:pt x="3314872" y="2160805"/>
                </a:lnTo>
                <a:lnTo>
                  <a:pt x="3245287" y="2160130"/>
                </a:lnTo>
                <a:lnTo>
                  <a:pt x="3176060" y="2159010"/>
                </a:lnTo>
                <a:lnTo>
                  <a:pt x="3107205" y="2157450"/>
                </a:lnTo>
                <a:lnTo>
                  <a:pt x="3038737" y="2155453"/>
                </a:lnTo>
                <a:lnTo>
                  <a:pt x="2970669" y="2153024"/>
                </a:lnTo>
                <a:lnTo>
                  <a:pt x="2903014" y="2150168"/>
                </a:lnTo>
                <a:lnTo>
                  <a:pt x="2835786" y="2146889"/>
                </a:lnTo>
                <a:lnTo>
                  <a:pt x="2768999" y="2143191"/>
                </a:lnTo>
                <a:lnTo>
                  <a:pt x="2702665" y="2139079"/>
                </a:lnTo>
                <a:lnTo>
                  <a:pt x="2636800" y="2134557"/>
                </a:lnTo>
                <a:lnTo>
                  <a:pt x="2571416" y="2129629"/>
                </a:lnTo>
                <a:lnTo>
                  <a:pt x="2506527" y="2124299"/>
                </a:lnTo>
                <a:lnTo>
                  <a:pt x="2442147" y="2118572"/>
                </a:lnTo>
                <a:lnTo>
                  <a:pt x="2378290" y="2112453"/>
                </a:lnTo>
                <a:lnTo>
                  <a:pt x="2314968" y="2105946"/>
                </a:lnTo>
                <a:lnTo>
                  <a:pt x="2252195" y="2099054"/>
                </a:lnTo>
                <a:lnTo>
                  <a:pt x="2189986" y="2091783"/>
                </a:lnTo>
                <a:lnTo>
                  <a:pt x="2128354" y="2084136"/>
                </a:lnTo>
                <a:lnTo>
                  <a:pt x="2067311" y="2076119"/>
                </a:lnTo>
                <a:lnTo>
                  <a:pt x="2006873" y="2067734"/>
                </a:lnTo>
                <a:lnTo>
                  <a:pt x="1947053" y="2058988"/>
                </a:lnTo>
                <a:lnTo>
                  <a:pt x="1887863" y="2049883"/>
                </a:lnTo>
                <a:lnTo>
                  <a:pt x="1829319" y="2040425"/>
                </a:lnTo>
                <a:lnTo>
                  <a:pt x="1771433" y="2030618"/>
                </a:lnTo>
                <a:lnTo>
                  <a:pt x="1714219" y="2020466"/>
                </a:lnTo>
                <a:lnTo>
                  <a:pt x="1657690" y="2009973"/>
                </a:lnTo>
                <a:lnTo>
                  <a:pt x="1601861" y="1999144"/>
                </a:lnTo>
                <a:lnTo>
                  <a:pt x="1546745" y="1987983"/>
                </a:lnTo>
                <a:lnTo>
                  <a:pt x="1492355" y="1976495"/>
                </a:lnTo>
                <a:lnTo>
                  <a:pt x="1438705" y="1964684"/>
                </a:lnTo>
                <a:lnTo>
                  <a:pt x="1385809" y="1952553"/>
                </a:lnTo>
                <a:lnTo>
                  <a:pt x="1333681" y="1940108"/>
                </a:lnTo>
                <a:lnTo>
                  <a:pt x="1282333" y="1927353"/>
                </a:lnTo>
                <a:lnTo>
                  <a:pt x="1231780" y="1914293"/>
                </a:lnTo>
                <a:lnTo>
                  <a:pt x="1182035" y="1900930"/>
                </a:lnTo>
                <a:lnTo>
                  <a:pt x="1133112" y="1887271"/>
                </a:lnTo>
                <a:lnTo>
                  <a:pt x="1085024" y="1873319"/>
                </a:lnTo>
                <a:lnTo>
                  <a:pt x="1037785" y="1859078"/>
                </a:lnTo>
                <a:lnTo>
                  <a:pt x="991409" y="1844554"/>
                </a:lnTo>
                <a:lnTo>
                  <a:pt x="945909" y="1829750"/>
                </a:lnTo>
                <a:lnTo>
                  <a:pt x="901299" y="1814670"/>
                </a:lnTo>
                <a:lnTo>
                  <a:pt x="857593" y="1799319"/>
                </a:lnTo>
                <a:lnTo>
                  <a:pt x="814803" y="1783702"/>
                </a:lnTo>
                <a:lnTo>
                  <a:pt x="772944" y="1767822"/>
                </a:lnTo>
                <a:lnTo>
                  <a:pt x="732030" y="1751684"/>
                </a:lnTo>
                <a:lnTo>
                  <a:pt x="692073" y="1735293"/>
                </a:lnTo>
                <a:lnTo>
                  <a:pt x="653088" y="1718652"/>
                </a:lnTo>
                <a:lnTo>
                  <a:pt x="615088" y="1701766"/>
                </a:lnTo>
                <a:lnTo>
                  <a:pt x="578087" y="1684640"/>
                </a:lnTo>
                <a:lnTo>
                  <a:pt x="542099" y="1667278"/>
                </a:lnTo>
                <a:lnTo>
                  <a:pt x="507136" y="1649683"/>
                </a:lnTo>
                <a:lnTo>
                  <a:pt x="473213" y="1631861"/>
                </a:lnTo>
                <a:lnTo>
                  <a:pt x="408540" y="1595551"/>
                </a:lnTo>
                <a:lnTo>
                  <a:pt x="348188" y="1558384"/>
                </a:lnTo>
                <a:lnTo>
                  <a:pt x="292268" y="1520393"/>
                </a:lnTo>
                <a:lnTo>
                  <a:pt x="240887" y="1481613"/>
                </a:lnTo>
                <a:lnTo>
                  <a:pt x="194154" y="1442079"/>
                </a:lnTo>
                <a:lnTo>
                  <a:pt x="152179" y="1401826"/>
                </a:lnTo>
                <a:lnTo>
                  <a:pt x="115070" y="1360889"/>
                </a:lnTo>
                <a:lnTo>
                  <a:pt x="82936" y="1319302"/>
                </a:lnTo>
                <a:lnTo>
                  <a:pt x="55887" y="1277100"/>
                </a:lnTo>
                <a:lnTo>
                  <a:pt x="34030" y="1234318"/>
                </a:lnTo>
                <a:lnTo>
                  <a:pt x="17476" y="1190991"/>
                </a:lnTo>
                <a:lnTo>
                  <a:pt x="6332" y="1147153"/>
                </a:lnTo>
                <a:lnTo>
                  <a:pt x="708" y="1102840"/>
                </a:lnTo>
                <a:lnTo>
                  <a:pt x="0" y="1080516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6" name="object 6"/>
          <p:cNvSpPr>
            <a:spLocks noChangeArrowheads="1"/>
          </p:cNvSpPr>
          <p:nvPr/>
        </p:nvSpPr>
        <p:spPr bwMode="auto">
          <a:xfrm>
            <a:off x="2095500" y="2611438"/>
            <a:ext cx="4122738" cy="595312"/>
          </a:xfrm>
          <a:prstGeom prst="rect">
            <a:avLst/>
          </a:prstGeom>
          <a:blipFill dpi="0" rotWithShape="1">
            <a:blip r:embed="rId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7" name="object 7"/>
          <p:cNvSpPr>
            <a:spLocks noChangeArrowheads="1"/>
          </p:cNvSpPr>
          <p:nvPr/>
        </p:nvSpPr>
        <p:spPr bwMode="auto">
          <a:xfrm>
            <a:off x="2282825" y="2663825"/>
            <a:ext cx="3749675" cy="560388"/>
          </a:xfrm>
          <a:prstGeom prst="rect">
            <a:avLst/>
          </a:prstGeom>
          <a:blipFill dpi="0" rotWithShape="1">
            <a:blip r:embed="rId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78" name="object 8"/>
          <p:cNvSpPr>
            <a:spLocks/>
          </p:cNvSpPr>
          <p:nvPr/>
        </p:nvSpPr>
        <p:spPr bwMode="auto">
          <a:xfrm>
            <a:off x="2143125" y="2636838"/>
            <a:ext cx="4032250" cy="504825"/>
          </a:xfrm>
          <a:custGeom>
            <a:avLst/>
            <a:gdLst>
              <a:gd name="T0" fmla="*/ 3944080 w 4032885"/>
              <a:gd name="T1" fmla="*/ 0 h 504825"/>
              <a:gd name="T2" fmla="*/ 83983 w 4032885"/>
              <a:gd name="T3" fmla="*/ 0 h 504825"/>
              <a:gd name="T4" fmla="*/ 51293 w 4032885"/>
              <a:gd name="T5" fmla="*/ 6600 h 504825"/>
              <a:gd name="T6" fmla="*/ 24597 w 4032885"/>
              <a:gd name="T7" fmla="*/ 24606 h 504825"/>
              <a:gd name="T8" fmla="*/ 6600 w 4032885"/>
              <a:gd name="T9" fmla="*/ 51327 h 504825"/>
              <a:gd name="T10" fmla="*/ 0 w 4032885"/>
              <a:gd name="T11" fmla="*/ 84074 h 504825"/>
              <a:gd name="T12" fmla="*/ 0 w 4032885"/>
              <a:gd name="T13" fmla="*/ 420369 h 504825"/>
              <a:gd name="T14" fmla="*/ 6600 w 4032885"/>
              <a:gd name="T15" fmla="*/ 453116 h 504825"/>
              <a:gd name="T16" fmla="*/ 24597 w 4032885"/>
              <a:gd name="T17" fmla="*/ 479837 h 504825"/>
              <a:gd name="T18" fmla="*/ 51293 w 4032885"/>
              <a:gd name="T19" fmla="*/ 497843 h 504825"/>
              <a:gd name="T20" fmla="*/ 83983 w 4032885"/>
              <a:gd name="T21" fmla="*/ 504443 h 504825"/>
              <a:gd name="T22" fmla="*/ 3944080 w 4032885"/>
              <a:gd name="T23" fmla="*/ 504443 h 504825"/>
              <a:gd name="T24" fmla="*/ 3976791 w 4032885"/>
              <a:gd name="T25" fmla="*/ 497843 h 504825"/>
              <a:gd name="T26" fmla="*/ 4003481 w 4032885"/>
              <a:gd name="T27" fmla="*/ 479837 h 504825"/>
              <a:gd name="T28" fmla="*/ 4021468 w 4032885"/>
              <a:gd name="T29" fmla="*/ 453116 h 504825"/>
              <a:gd name="T30" fmla="*/ 4028063 w 4032885"/>
              <a:gd name="T31" fmla="*/ 420369 h 504825"/>
              <a:gd name="T32" fmla="*/ 4028063 w 4032885"/>
              <a:gd name="T33" fmla="*/ 84074 h 504825"/>
              <a:gd name="T34" fmla="*/ 4021468 w 4032885"/>
              <a:gd name="T35" fmla="*/ 51327 h 504825"/>
              <a:gd name="T36" fmla="*/ 4003481 w 4032885"/>
              <a:gd name="T37" fmla="*/ 24606 h 504825"/>
              <a:gd name="T38" fmla="*/ 3976791 w 4032885"/>
              <a:gd name="T39" fmla="*/ 6600 h 504825"/>
              <a:gd name="T40" fmla="*/ 3944080 w 4032885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32885"/>
              <a:gd name="T64" fmla="*/ 0 h 504825"/>
              <a:gd name="T65" fmla="*/ 4032885 w 4032885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32885" h="504825">
                <a:moveTo>
                  <a:pt x="3948429" y="0"/>
                </a:moveTo>
                <a:lnTo>
                  <a:pt x="84074" y="0"/>
                </a:lnTo>
                <a:lnTo>
                  <a:pt x="51349" y="6600"/>
                </a:lnTo>
                <a:lnTo>
                  <a:pt x="24625" y="24606"/>
                </a:lnTo>
                <a:lnTo>
                  <a:pt x="6607" y="51327"/>
                </a:lnTo>
                <a:lnTo>
                  <a:pt x="0" y="84074"/>
                </a:lnTo>
                <a:lnTo>
                  <a:pt x="0" y="420369"/>
                </a:lnTo>
                <a:lnTo>
                  <a:pt x="6607" y="453116"/>
                </a:lnTo>
                <a:lnTo>
                  <a:pt x="24625" y="479837"/>
                </a:lnTo>
                <a:lnTo>
                  <a:pt x="51349" y="497843"/>
                </a:lnTo>
                <a:lnTo>
                  <a:pt x="84074" y="504443"/>
                </a:lnTo>
                <a:lnTo>
                  <a:pt x="3948429" y="504443"/>
                </a:lnTo>
                <a:lnTo>
                  <a:pt x="3981176" y="497843"/>
                </a:lnTo>
                <a:lnTo>
                  <a:pt x="4007897" y="479837"/>
                </a:lnTo>
                <a:lnTo>
                  <a:pt x="4025903" y="453116"/>
                </a:lnTo>
                <a:lnTo>
                  <a:pt x="4032504" y="420369"/>
                </a:lnTo>
                <a:lnTo>
                  <a:pt x="4032504" y="84074"/>
                </a:lnTo>
                <a:lnTo>
                  <a:pt x="4025903" y="51327"/>
                </a:lnTo>
                <a:lnTo>
                  <a:pt x="4007897" y="24606"/>
                </a:lnTo>
                <a:lnTo>
                  <a:pt x="3981176" y="6600"/>
                </a:lnTo>
                <a:lnTo>
                  <a:pt x="3948429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79" name="object 9"/>
          <p:cNvSpPr>
            <a:spLocks/>
          </p:cNvSpPr>
          <p:nvPr/>
        </p:nvSpPr>
        <p:spPr bwMode="auto">
          <a:xfrm>
            <a:off x="2143125" y="2636838"/>
            <a:ext cx="4032250" cy="504825"/>
          </a:xfrm>
          <a:custGeom>
            <a:avLst/>
            <a:gdLst>
              <a:gd name="T0" fmla="*/ 0 w 4032885"/>
              <a:gd name="T1" fmla="*/ 84074 h 504825"/>
              <a:gd name="T2" fmla="*/ 6600 w 4032885"/>
              <a:gd name="T3" fmla="*/ 51327 h 504825"/>
              <a:gd name="T4" fmla="*/ 24597 w 4032885"/>
              <a:gd name="T5" fmla="*/ 24606 h 504825"/>
              <a:gd name="T6" fmla="*/ 51293 w 4032885"/>
              <a:gd name="T7" fmla="*/ 6600 h 504825"/>
              <a:gd name="T8" fmla="*/ 83983 w 4032885"/>
              <a:gd name="T9" fmla="*/ 0 h 504825"/>
              <a:gd name="T10" fmla="*/ 3944080 w 4032885"/>
              <a:gd name="T11" fmla="*/ 0 h 504825"/>
              <a:gd name="T12" fmla="*/ 3976791 w 4032885"/>
              <a:gd name="T13" fmla="*/ 6600 h 504825"/>
              <a:gd name="T14" fmla="*/ 4003481 w 4032885"/>
              <a:gd name="T15" fmla="*/ 24606 h 504825"/>
              <a:gd name="T16" fmla="*/ 4021468 w 4032885"/>
              <a:gd name="T17" fmla="*/ 51327 h 504825"/>
              <a:gd name="T18" fmla="*/ 4028063 w 4032885"/>
              <a:gd name="T19" fmla="*/ 84074 h 504825"/>
              <a:gd name="T20" fmla="*/ 4028063 w 4032885"/>
              <a:gd name="T21" fmla="*/ 420369 h 504825"/>
              <a:gd name="T22" fmla="*/ 4021468 w 4032885"/>
              <a:gd name="T23" fmla="*/ 453116 h 504825"/>
              <a:gd name="T24" fmla="*/ 4003481 w 4032885"/>
              <a:gd name="T25" fmla="*/ 479837 h 504825"/>
              <a:gd name="T26" fmla="*/ 3976791 w 4032885"/>
              <a:gd name="T27" fmla="*/ 497843 h 504825"/>
              <a:gd name="T28" fmla="*/ 3944080 w 4032885"/>
              <a:gd name="T29" fmla="*/ 504443 h 504825"/>
              <a:gd name="T30" fmla="*/ 83983 w 4032885"/>
              <a:gd name="T31" fmla="*/ 504443 h 504825"/>
              <a:gd name="T32" fmla="*/ 51293 w 4032885"/>
              <a:gd name="T33" fmla="*/ 497843 h 504825"/>
              <a:gd name="T34" fmla="*/ 24597 w 4032885"/>
              <a:gd name="T35" fmla="*/ 479837 h 504825"/>
              <a:gd name="T36" fmla="*/ 6600 w 4032885"/>
              <a:gd name="T37" fmla="*/ 453116 h 504825"/>
              <a:gd name="T38" fmla="*/ 0 w 4032885"/>
              <a:gd name="T39" fmla="*/ 420369 h 504825"/>
              <a:gd name="T40" fmla="*/ 0 w 4032885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032885"/>
              <a:gd name="T64" fmla="*/ 0 h 504825"/>
              <a:gd name="T65" fmla="*/ 4032885 w 4032885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032885" h="504825">
                <a:moveTo>
                  <a:pt x="0" y="84074"/>
                </a:moveTo>
                <a:lnTo>
                  <a:pt x="6607" y="51327"/>
                </a:lnTo>
                <a:lnTo>
                  <a:pt x="24625" y="24606"/>
                </a:lnTo>
                <a:lnTo>
                  <a:pt x="51349" y="6600"/>
                </a:lnTo>
                <a:lnTo>
                  <a:pt x="84074" y="0"/>
                </a:lnTo>
                <a:lnTo>
                  <a:pt x="3948429" y="0"/>
                </a:lnTo>
                <a:lnTo>
                  <a:pt x="3981176" y="6600"/>
                </a:lnTo>
                <a:lnTo>
                  <a:pt x="4007897" y="24606"/>
                </a:lnTo>
                <a:lnTo>
                  <a:pt x="4025903" y="51327"/>
                </a:lnTo>
                <a:lnTo>
                  <a:pt x="4032504" y="84074"/>
                </a:lnTo>
                <a:lnTo>
                  <a:pt x="4032504" y="420369"/>
                </a:lnTo>
                <a:lnTo>
                  <a:pt x="4025903" y="453116"/>
                </a:lnTo>
                <a:lnTo>
                  <a:pt x="4007897" y="479837"/>
                </a:lnTo>
                <a:lnTo>
                  <a:pt x="3981176" y="497843"/>
                </a:lnTo>
                <a:lnTo>
                  <a:pt x="3948429" y="504443"/>
                </a:lnTo>
                <a:lnTo>
                  <a:pt x="84074" y="504443"/>
                </a:lnTo>
                <a:lnTo>
                  <a:pt x="51349" y="497843"/>
                </a:lnTo>
                <a:lnTo>
                  <a:pt x="24625" y="479837"/>
                </a:lnTo>
                <a:lnTo>
                  <a:pt x="6607" y="453116"/>
                </a:lnTo>
                <a:lnTo>
                  <a:pt x="0" y="420369"/>
                </a:lnTo>
                <a:lnTo>
                  <a:pt x="0" y="84074"/>
                </a:lnTo>
                <a:close/>
              </a:path>
            </a:pathLst>
          </a:custGeom>
          <a:noFill/>
          <a:ln w="9143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19" name="object 10"/>
          <p:cNvSpPr txBox="1"/>
          <p:nvPr/>
        </p:nvSpPr>
        <p:spPr>
          <a:xfrm>
            <a:off x="2449513" y="2733675"/>
            <a:ext cx="3417887" cy="30003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b="1" spc="-2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Подготовка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</a:t>
            </a:r>
            <a:r>
              <a:rPr b="1" spc="-5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картированию</a:t>
            </a:r>
            <a:endParaRPr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81" name="object 11"/>
          <p:cNvSpPr>
            <a:spLocks noChangeArrowheads="1"/>
          </p:cNvSpPr>
          <p:nvPr/>
        </p:nvSpPr>
        <p:spPr bwMode="auto">
          <a:xfrm>
            <a:off x="2376488" y="3548063"/>
            <a:ext cx="5130800" cy="593725"/>
          </a:xfrm>
          <a:prstGeom prst="rect">
            <a:avLst/>
          </a:prstGeom>
          <a:blipFill dpi="0" rotWithShape="1">
            <a:blip r:embed="rId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2" name="object 12"/>
          <p:cNvSpPr>
            <a:spLocks noChangeArrowheads="1"/>
          </p:cNvSpPr>
          <p:nvPr/>
        </p:nvSpPr>
        <p:spPr bwMode="auto">
          <a:xfrm>
            <a:off x="2427288" y="3600450"/>
            <a:ext cx="5027612" cy="560388"/>
          </a:xfrm>
          <a:prstGeom prst="rect">
            <a:avLst/>
          </a:prstGeom>
          <a:blipFill dpi="0" rotWithShape="1">
            <a:blip r:embed="rId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3" name="object 13"/>
          <p:cNvSpPr>
            <a:spLocks/>
          </p:cNvSpPr>
          <p:nvPr/>
        </p:nvSpPr>
        <p:spPr bwMode="auto">
          <a:xfrm>
            <a:off x="2422525" y="3571875"/>
            <a:ext cx="5041900" cy="504825"/>
          </a:xfrm>
          <a:custGeom>
            <a:avLst/>
            <a:gdLst>
              <a:gd name="T0" fmla="*/ 4957316 w 5041900"/>
              <a:gd name="T1" fmla="*/ 0 h 504825"/>
              <a:gd name="T2" fmla="*/ 84074 w 5041900"/>
              <a:gd name="T3" fmla="*/ 0 h 504825"/>
              <a:gd name="T4" fmla="*/ 51349 w 5041900"/>
              <a:gd name="T5" fmla="*/ 6600 h 504825"/>
              <a:gd name="T6" fmla="*/ 24625 w 5041900"/>
              <a:gd name="T7" fmla="*/ 24606 h 504825"/>
              <a:gd name="T8" fmla="*/ 6607 w 5041900"/>
              <a:gd name="T9" fmla="*/ 51327 h 504825"/>
              <a:gd name="T10" fmla="*/ 0 w 5041900"/>
              <a:gd name="T11" fmla="*/ 84074 h 504825"/>
              <a:gd name="T12" fmla="*/ 0 w 5041900"/>
              <a:gd name="T13" fmla="*/ 420370 h 504825"/>
              <a:gd name="T14" fmla="*/ 6607 w 5041900"/>
              <a:gd name="T15" fmla="*/ 453116 h 504825"/>
              <a:gd name="T16" fmla="*/ 24625 w 5041900"/>
              <a:gd name="T17" fmla="*/ 479837 h 504825"/>
              <a:gd name="T18" fmla="*/ 51349 w 5041900"/>
              <a:gd name="T19" fmla="*/ 497843 h 504825"/>
              <a:gd name="T20" fmla="*/ 84074 w 5041900"/>
              <a:gd name="T21" fmla="*/ 504444 h 504825"/>
              <a:gd name="T22" fmla="*/ 4957316 w 5041900"/>
              <a:gd name="T23" fmla="*/ 504444 h 504825"/>
              <a:gd name="T24" fmla="*/ 4990064 w 5041900"/>
              <a:gd name="T25" fmla="*/ 497843 h 504825"/>
              <a:gd name="T26" fmla="*/ 5016784 w 5041900"/>
              <a:gd name="T27" fmla="*/ 479837 h 504825"/>
              <a:gd name="T28" fmla="*/ 5034788 w 5041900"/>
              <a:gd name="T29" fmla="*/ 453116 h 504825"/>
              <a:gd name="T30" fmla="*/ 5041392 w 5041900"/>
              <a:gd name="T31" fmla="*/ 420370 h 504825"/>
              <a:gd name="T32" fmla="*/ 5041392 w 5041900"/>
              <a:gd name="T33" fmla="*/ 84074 h 504825"/>
              <a:gd name="T34" fmla="*/ 5034788 w 5041900"/>
              <a:gd name="T35" fmla="*/ 51327 h 504825"/>
              <a:gd name="T36" fmla="*/ 5016784 w 5041900"/>
              <a:gd name="T37" fmla="*/ 24606 h 504825"/>
              <a:gd name="T38" fmla="*/ 4990064 w 5041900"/>
              <a:gd name="T39" fmla="*/ 6600 h 504825"/>
              <a:gd name="T40" fmla="*/ 4957316 w 5041900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41900"/>
              <a:gd name="T64" fmla="*/ 0 h 504825"/>
              <a:gd name="T65" fmla="*/ 5041900 w 5041900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41900" h="504825">
                <a:moveTo>
                  <a:pt x="4957318" y="0"/>
                </a:moveTo>
                <a:lnTo>
                  <a:pt x="84074" y="0"/>
                </a:lnTo>
                <a:lnTo>
                  <a:pt x="51349" y="6600"/>
                </a:lnTo>
                <a:lnTo>
                  <a:pt x="24625" y="24606"/>
                </a:lnTo>
                <a:lnTo>
                  <a:pt x="6607" y="51327"/>
                </a:lnTo>
                <a:lnTo>
                  <a:pt x="0" y="84074"/>
                </a:lnTo>
                <a:lnTo>
                  <a:pt x="0" y="420370"/>
                </a:lnTo>
                <a:lnTo>
                  <a:pt x="6607" y="453116"/>
                </a:lnTo>
                <a:lnTo>
                  <a:pt x="24625" y="479837"/>
                </a:lnTo>
                <a:lnTo>
                  <a:pt x="51349" y="497843"/>
                </a:lnTo>
                <a:lnTo>
                  <a:pt x="84074" y="504444"/>
                </a:lnTo>
                <a:lnTo>
                  <a:pt x="4957318" y="504444"/>
                </a:lnTo>
                <a:lnTo>
                  <a:pt x="4990064" y="497843"/>
                </a:lnTo>
                <a:lnTo>
                  <a:pt x="5016785" y="479837"/>
                </a:lnTo>
                <a:lnTo>
                  <a:pt x="5034791" y="453116"/>
                </a:lnTo>
                <a:lnTo>
                  <a:pt x="5041392" y="420370"/>
                </a:lnTo>
                <a:lnTo>
                  <a:pt x="5041392" y="84074"/>
                </a:lnTo>
                <a:lnTo>
                  <a:pt x="5034791" y="51327"/>
                </a:lnTo>
                <a:lnTo>
                  <a:pt x="5016785" y="24606"/>
                </a:lnTo>
                <a:lnTo>
                  <a:pt x="4990064" y="6600"/>
                </a:lnTo>
                <a:lnTo>
                  <a:pt x="4957318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4" name="object 14"/>
          <p:cNvSpPr>
            <a:spLocks/>
          </p:cNvSpPr>
          <p:nvPr/>
        </p:nvSpPr>
        <p:spPr bwMode="auto">
          <a:xfrm>
            <a:off x="2422525" y="3571875"/>
            <a:ext cx="5041900" cy="504825"/>
          </a:xfrm>
          <a:custGeom>
            <a:avLst/>
            <a:gdLst>
              <a:gd name="T0" fmla="*/ 0 w 5041900"/>
              <a:gd name="T1" fmla="*/ 84074 h 504825"/>
              <a:gd name="T2" fmla="*/ 6607 w 5041900"/>
              <a:gd name="T3" fmla="*/ 51327 h 504825"/>
              <a:gd name="T4" fmla="*/ 24625 w 5041900"/>
              <a:gd name="T5" fmla="*/ 24606 h 504825"/>
              <a:gd name="T6" fmla="*/ 51349 w 5041900"/>
              <a:gd name="T7" fmla="*/ 6600 h 504825"/>
              <a:gd name="T8" fmla="*/ 84074 w 5041900"/>
              <a:gd name="T9" fmla="*/ 0 h 504825"/>
              <a:gd name="T10" fmla="*/ 4957316 w 5041900"/>
              <a:gd name="T11" fmla="*/ 0 h 504825"/>
              <a:gd name="T12" fmla="*/ 4990064 w 5041900"/>
              <a:gd name="T13" fmla="*/ 6600 h 504825"/>
              <a:gd name="T14" fmla="*/ 5016784 w 5041900"/>
              <a:gd name="T15" fmla="*/ 24606 h 504825"/>
              <a:gd name="T16" fmla="*/ 5034788 w 5041900"/>
              <a:gd name="T17" fmla="*/ 51327 h 504825"/>
              <a:gd name="T18" fmla="*/ 5041392 w 5041900"/>
              <a:gd name="T19" fmla="*/ 84074 h 504825"/>
              <a:gd name="T20" fmla="*/ 5041392 w 5041900"/>
              <a:gd name="T21" fmla="*/ 420370 h 504825"/>
              <a:gd name="T22" fmla="*/ 5034788 w 5041900"/>
              <a:gd name="T23" fmla="*/ 453116 h 504825"/>
              <a:gd name="T24" fmla="*/ 5016784 w 5041900"/>
              <a:gd name="T25" fmla="*/ 479837 h 504825"/>
              <a:gd name="T26" fmla="*/ 4990064 w 5041900"/>
              <a:gd name="T27" fmla="*/ 497843 h 504825"/>
              <a:gd name="T28" fmla="*/ 4957316 w 5041900"/>
              <a:gd name="T29" fmla="*/ 504444 h 504825"/>
              <a:gd name="T30" fmla="*/ 84074 w 5041900"/>
              <a:gd name="T31" fmla="*/ 504444 h 504825"/>
              <a:gd name="T32" fmla="*/ 51349 w 5041900"/>
              <a:gd name="T33" fmla="*/ 497843 h 504825"/>
              <a:gd name="T34" fmla="*/ 24625 w 5041900"/>
              <a:gd name="T35" fmla="*/ 479837 h 504825"/>
              <a:gd name="T36" fmla="*/ 6607 w 5041900"/>
              <a:gd name="T37" fmla="*/ 453116 h 504825"/>
              <a:gd name="T38" fmla="*/ 0 w 5041900"/>
              <a:gd name="T39" fmla="*/ 420370 h 504825"/>
              <a:gd name="T40" fmla="*/ 0 w 5041900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5041900"/>
              <a:gd name="T64" fmla="*/ 0 h 504825"/>
              <a:gd name="T65" fmla="*/ 5041900 w 5041900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5041900" h="504825">
                <a:moveTo>
                  <a:pt x="0" y="84074"/>
                </a:moveTo>
                <a:lnTo>
                  <a:pt x="6607" y="51327"/>
                </a:lnTo>
                <a:lnTo>
                  <a:pt x="24625" y="24606"/>
                </a:lnTo>
                <a:lnTo>
                  <a:pt x="51349" y="6600"/>
                </a:lnTo>
                <a:lnTo>
                  <a:pt x="84074" y="0"/>
                </a:lnTo>
                <a:lnTo>
                  <a:pt x="4957318" y="0"/>
                </a:lnTo>
                <a:lnTo>
                  <a:pt x="4990064" y="6600"/>
                </a:lnTo>
                <a:lnTo>
                  <a:pt x="5016785" y="24606"/>
                </a:lnTo>
                <a:lnTo>
                  <a:pt x="5034791" y="51327"/>
                </a:lnTo>
                <a:lnTo>
                  <a:pt x="5041392" y="84074"/>
                </a:lnTo>
                <a:lnTo>
                  <a:pt x="5041392" y="420370"/>
                </a:lnTo>
                <a:lnTo>
                  <a:pt x="5034791" y="453116"/>
                </a:lnTo>
                <a:lnTo>
                  <a:pt x="5016785" y="479837"/>
                </a:lnTo>
                <a:lnTo>
                  <a:pt x="4990064" y="497843"/>
                </a:lnTo>
                <a:lnTo>
                  <a:pt x="4957318" y="504444"/>
                </a:lnTo>
                <a:lnTo>
                  <a:pt x="84074" y="504444"/>
                </a:lnTo>
                <a:lnTo>
                  <a:pt x="51349" y="497843"/>
                </a:lnTo>
                <a:lnTo>
                  <a:pt x="24625" y="479837"/>
                </a:lnTo>
                <a:lnTo>
                  <a:pt x="6607" y="453116"/>
                </a:lnTo>
                <a:lnTo>
                  <a:pt x="0" y="420370"/>
                </a:lnTo>
                <a:lnTo>
                  <a:pt x="0" y="840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5" name="object 15"/>
          <p:cNvSpPr>
            <a:spLocks noChangeArrowheads="1"/>
          </p:cNvSpPr>
          <p:nvPr/>
        </p:nvSpPr>
        <p:spPr bwMode="auto">
          <a:xfrm>
            <a:off x="2808288" y="4484688"/>
            <a:ext cx="5065712" cy="593725"/>
          </a:xfrm>
          <a:prstGeom prst="rect">
            <a:avLst/>
          </a:prstGeom>
          <a:blipFill dpi="0" rotWithShape="1">
            <a:blip r:embed="rId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6" name="object 16"/>
          <p:cNvSpPr>
            <a:spLocks noChangeArrowheads="1"/>
          </p:cNvSpPr>
          <p:nvPr/>
        </p:nvSpPr>
        <p:spPr bwMode="auto">
          <a:xfrm>
            <a:off x="2827338" y="4535488"/>
            <a:ext cx="5027612" cy="560387"/>
          </a:xfrm>
          <a:prstGeom prst="rect">
            <a:avLst/>
          </a:prstGeom>
          <a:blipFill dpi="0" rotWithShape="1">
            <a:blip r:embed="rId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87" name="object 17"/>
          <p:cNvSpPr>
            <a:spLocks/>
          </p:cNvSpPr>
          <p:nvPr/>
        </p:nvSpPr>
        <p:spPr bwMode="auto">
          <a:xfrm>
            <a:off x="2855913" y="4510088"/>
            <a:ext cx="4975225" cy="501650"/>
          </a:xfrm>
          <a:custGeom>
            <a:avLst/>
            <a:gdLst>
              <a:gd name="T0" fmla="*/ 4887672 w 4975860"/>
              <a:gd name="T1" fmla="*/ 0 h 502920"/>
              <a:gd name="T2" fmla="*/ 83743 w 4975860"/>
              <a:gd name="T3" fmla="*/ 0 h 502920"/>
              <a:gd name="T4" fmla="*/ 51171 w 4975860"/>
              <a:gd name="T5" fmla="*/ 6480 h 502920"/>
              <a:gd name="T6" fmla="*/ 24553 w 4975860"/>
              <a:gd name="T7" fmla="*/ 24143 h 502920"/>
              <a:gd name="T8" fmla="*/ 6589 w 4975860"/>
              <a:gd name="T9" fmla="*/ 50322 h 502920"/>
              <a:gd name="T10" fmla="*/ 0 w 4975860"/>
              <a:gd name="T11" fmla="*/ 82348 h 502920"/>
              <a:gd name="T12" fmla="*/ 0 w 4975860"/>
              <a:gd name="T13" fmla="*/ 411747 h 502920"/>
              <a:gd name="T14" fmla="*/ 6589 w 4975860"/>
              <a:gd name="T15" fmla="*/ 443775 h 502920"/>
              <a:gd name="T16" fmla="*/ 24553 w 4975860"/>
              <a:gd name="T17" fmla="*/ 469952 h 502920"/>
              <a:gd name="T18" fmla="*/ 51171 w 4975860"/>
              <a:gd name="T19" fmla="*/ 487616 h 502920"/>
              <a:gd name="T20" fmla="*/ 83743 w 4975860"/>
              <a:gd name="T21" fmla="*/ 494096 h 502920"/>
              <a:gd name="T22" fmla="*/ 4887672 w 4975860"/>
              <a:gd name="T23" fmla="*/ 494096 h 502920"/>
              <a:gd name="T24" fmla="*/ 4920240 w 4975860"/>
              <a:gd name="T25" fmla="*/ 487616 h 502920"/>
              <a:gd name="T26" fmla="*/ 4946861 w 4975860"/>
              <a:gd name="T27" fmla="*/ 469952 h 502920"/>
              <a:gd name="T28" fmla="*/ 4964822 w 4975860"/>
              <a:gd name="T29" fmla="*/ 443775 h 502920"/>
              <a:gd name="T30" fmla="*/ 4971413 w 4975860"/>
              <a:gd name="T31" fmla="*/ 411747 h 502920"/>
              <a:gd name="T32" fmla="*/ 4971413 w 4975860"/>
              <a:gd name="T33" fmla="*/ 82348 h 502920"/>
              <a:gd name="T34" fmla="*/ 4964822 w 4975860"/>
              <a:gd name="T35" fmla="*/ 50322 h 502920"/>
              <a:gd name="T36" fmla="*/ 4946861 w 4975860"/>
              <a:gd name="T37" fmla="*/ 24143 h 502920"/>
              <a:gd name="T38" fmla="*/ 4920240 w 4975860"/>
              <a:gd name="T39" fmla="*/ 6480 h 502920"/>
              <a:gd name="T40" fmla="*/ 4887672 w 4975860"/>
              <a:gd name="T41" fmla="*/ 0 h 5029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75860"/>
              <a:gd name="T64" fmla="*/ 0 h 502920"/>
              <a:gd name="T65" fmla="*/ 4975860 w 4975860"/>
              <a:gd name="T66" fmla="*/ 502920 h 50292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75860" h="502920">
                <a:moveTo>
                  <a:pt x="4892040" y="0"/>
                </a:moveTo>
                <a:lnTo>
                  <a:pt x="83820" y="0"/>
                </a:lnTo>
                <a:lnTo>
                  <a:pt x="51220" y="6596"/>
                </a:lnTo>
                <a:lnTo>
                  <a:pt x="24574" y="24574"/>
                </a:lnTo>
                <a:lnTo>
                  <a:pt x="6596" y="51220"/>
                </a:lnTo>
                <a:lnTo>
                  <a:pt x="0" y="83819"/>
                </a:lnTo>
                <a:lnTo>
                  <a:pt x="0" y="419099"/>
                </a:lnTo>
                <a:lnTo>
                  <a:pt x="6596" y="451699"/>
                </a:lnTo>
                <a:lnTo>
                  <a:pt x="24574" y="478345"/>
                </a:lnTo>
                <a:lnTo>
                  <a:pt x="51220" y="496323"/>
                </a:lnTo>
                <a:lnTo>
                  <a:pt x="83820" y="502919"/>
                </a:lnTo>
                <a:lnTo>
                  <a:pt x="4892040" y="502919"/>
                </a:lnTo>
                <a:lnTo>
                  <a:pt x="4924639" y="496323"/>
                </a:lnTo>
                <a:lnTo>
                  <a:pt x="4951285" y="478345"/>
                </a:lnTo>
                <a:lnTo>
                  <a:pt x="4969263" y="451699"/>
                </a:lnTo>
                <a:lnTo>
                  <a:pt x="4975860" y="419099"/>
                </a:lnTo>
                <a:lnTo>
                  <a:pt x="4975860" y="83819"/>
                </a:lnTo>
                <a:lnTo>
                  <a:pt x="4969263" y="51220"/>
                </a:lnTo>
                <a:lnTo>
                  <a:pt x="4951285" y="24574"/>
                </a:lnTo>
                <a:lnTo>
                  <a:pt x="4924639" y="6596"/>
                </a:lnTo>
                <a:lnTo>
                  <a:pt x="4892040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88" name="object 18"/>
          <p:cNvSpPr>
            <a:spLocks/>
          </p:cNvSpPr>
          <p:nvPr/>
        </p:nvSpPr>
        <p:spPr bwMode="auto">
          <a:xfrm>
            <a:off x="2855913" y="4510088"/>
            <a:ext cx="4975225" cy="501650"/>
          </a:xfrm>
          <a:custGeom>
            <a:avLst/>
            <a:gdLst>
              <a:gd name="T0" fmla="*/ 0 w 4975860"/>
              <a:gd name="T1" fmla="*/ 82348 h 502920"/>
              <a:gd name="T2" fmla="*/ 6589 w 4975860"/>
              <a:gd name="T3" fmla="*/ 50322 h 502920"/>
              <a:gd name="T4" fmla="*/ 24553 w 4975860"/>
              <a:gd name="T5" fmla="*/ 24143 h 502920"/>
              <a:gd name="T6" fmla="*/ 51171 w 4975860"/>
              <a:gd name="T7" fmla="*/ 6480 h 502920"/>
              <a:gd name="T8" fmla="*/ 83743 w 4975860"/>
              <a:gd name="T9" fmla="*/ 0 h 502920"/>
              <a:gd name="T10" fmla="*/ 4887672 w 4975860"/>
              <a:gd name="T11" fmla="*/ 0 h 502920"/>
              <a:gd name="T12" fmla="*/ 4920240 w 4975860"/>
              <a:gd name="T13" fmla="*/ 6480 h 502920"/>
              <a:gd name="T14" fmla="*/ 4946861 w 4975860"/>
              <a:gd name="T15" fmla="*/ 24143 h 502920"/>
              <a:gd name="T16" fmla="*/ 4964822 w 4975860"/>
              <a:gd name="T17" fmla="*/ 50322 h 502920"/>
              <a:gd name="T18" fmla="*/ 4971413 w 4975860"/>
              <a:gd name="T19" fmla="*/ 82348 h 502920"/>
              <a:gd name="T20" fmla="*/ 4971413 w 4975860"/>
              <a:gd name="T21" fmla="*/ 411747 h 502920"/>
              <a:gd name="T22" fmla="*/ 4964822 w 4975860"/>
              <a:gd name="T23" fmla="*/ 443775 h 502920"/>
              <a:gd name="T24" fmla="*/ 4946861 w 4975860"/>
              <a:gd name="T25" fmla="*/ 469952 h 502920"/>
              <a:gd name="T26" fmla="*/ 4920240 w 4975860"/>
              <a:gd name="T27" fmla="*/ 487616 h 502920"/>
              <a:gd name="T28" fmla="*/ 4887672 w 4975860"/>
              <a:gd name="T29" fmla="*/ 494096 h 502920"/>
              <a:gd name="T30" fmla="*/ 83743 w 4975860"/>
              <a:gd name="T31" fmla="*/ 494096 h 502920"/>
              <a:gd name="T32" fmla="*/ 51171 w 4975860"/>
              <a:gd name="T33" fmla="*/ 487616 h 502920"/>
              <a:gd name="T34" fmla="*/ 24553 w 4975860"/>
              <a:gd name="T35" fmla="*/ 469952 h 502920"/>
              <a:gd name="T36" fmla="*/ 6589 w 4975860"/>
              <a:gd name="T37" fmla="*/ 443775 h 502920"/>
              <a:gd name="T38" fmla="*/ 0 w 4975860"/>
              <a:gd name="T39" fmla="*/ 411747 h 502920"/>
              <a:gd name="T40" fmla="*/ 0 w 4975860"/>
              <a:gd name="T41" fmla="*/ 82348 h 502920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4975860"/>
              <a:gd name="T64" fmla="*/ 0 h 502920"/>
              <a:gd name="T65" fmla="*/ 4975860 w 4975860"/>
              <a:gd name="T66" fmla="*/ 502920 h 502920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4975860" h="502920">
                <a:moveTo>
                  <a:pt x="0" y="83819"/>
                </a:moveTo>
                <a:lnTo>
                  <a:pt x="6596" y="51220"/>
                </a:lnTo>
                <a:lnTo>
                  <a:pt x="24574" y="24574"/>
                </a:lnTo>
                <a:lnTo>
                  <a:pt x="51220" y="6596"/>
                </a:lnTo>
                <a:lnTo>
                  <a:pt x="83820" y="0"/>
                </a:lnTo>
                <a:lnTo>
                  <a:pt x="4892040" y="0"/>
                </a:lnTo>
                <a:lnTo>
                  <a:pt x="4924639" y="6596"/>
                </a:lnTo>
                <a:lnTo>
                  <a:pt x="4951285" y="24574"/>
                </a:lnTo>
                <a:lnTo>
                  <a:pt x="4969263" y="51220"/>
                </a:lnTo>
                <a:lnTo>
                  <a:pt x="4975860" y="83819"/>
                </a:lnTo>
                <a:lnTo>
                  <a:pt x="4975860" y="419099"/>
                </a:lnTo>
                <a:lnTo>
                  <a:pt x="4969263" y="451699"/>
                </a:lnTo>
                <a:lnTo>
                  <a:pt x="4951285" y="478345"/>
                </a:lnTo>
                <a:lnTo>
                  <a:pt x="4924639" y="496323"/>
                </a:lnTo>
                <a:lnTo>
                  <a:pt x="4892040" y="502919"/>
                </a:lnTo>
                <a:lnTo>
                  <a:pt x="83820" y="502919"/>
                </a:lnTo>
                <a:lnTo>
                  <a:pt x="51220" y="496323"/>
                </a:lnTo>
                <a:lnTo>
                  <a:pt x="24574" y="478345"/>
                </a:lnTo>
                <a:lnTo>
                  <a:pt x="6596" y="451699"/>
                </a:lnTo>
                <a:lnTo>
                  <a:pt x="0" y="419099"/>
                </a:lnTo>
                <a:lnTo>
                  <a:pt x="0" y="83819"/>
                </a:lnTo>
                <a:close/>
              </a:path>
            </a:pathLst>
          </a:custGeom>
          <a:noFill/>
          <a:ln w="9143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28" name="object 19"/>
          <p:cNvSpPr txBox="1"/>
          <p:nvPr/>
        </p:nvSpPr>
        <p:spPr>
          <a:xfrm>
            <a:off x="2595563" y="3670300"/>
            <a:ext cx="5102225" cy="1258888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250190" indent="-238125">
              <a:spcBef>
                <a:spcPts val="100"/>
              </a:spcBef>
              <a:buFontTx/>
              <a:buAutoNum type="arabicPeriod" startAt="2"/>
              <a:tabLst>
                <a:tab pos="250825" algn="l"/>
              </a:tabLst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карты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текущего</a:t>
            </a:r>
            <a:r>
              <a:rPr b="1" spc="-3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Clr>
                <a:srgbClr val="3300CC"/>
              </a:buClr>
              <a:buFont typeface="Cambria"/>
              <a:buAutoNum type="arabicPeriod" startAt="2"/>
              <a:defRPr/>
            </a:pPr>
            <a:endParaRPr sz="21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spcBef>
                <a:spcPts val="35"/>
              </a:spcBef>
              <a:buClr>
                <a:srgbClr val="3300CC"/>
              </a:buClr>
              <a:buFont typeface="Cambria"/>
              <a:buAutoNum type="arabicPeriod" startAt="2"/>
              <a:defRPr/>
            </a:pPr>
            <a:endParaRPr sz="24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649605" indent="-238125">
              <a:buFontTx/>
              <a:buAutoNum type="arabicPeriod" startAt="2"/>
              <a:tabLst>
                <a:tab pos="650240" algn="l"/>
              </a:tabLst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Составление карты </a:t>
            </a:r>
            <a:r>
              <a:rPr b="1" spc="-2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b="1" spc="-4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190" name="object 20"/>
          <p:cNvSpPr>
            <a:spLocks noChangeArrowheads="1"/>
          </p:cNvSpPr>
          <p:nvPr/>
        </p:nvSpPr>
        <p:spPr bwMode="auto">
          <a:xfrm>
            <a:off x="2952750" y="3116263"/>
            <a:ext cx="390525" cy="522287"/>
          </a:xfrm>
          <a:prstGeom prst="rect">
            <a:avLst/>
          </a:prstGeom>
          <a:blipFill dpi="0" rotWithShape="1">
            <a:blip r:embed="rId1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1" name="object 21"/>
          <p:cNvSpPr>
            <a:spLocks/>
          </p:cNvSpPr>
          <p:nvPr/>
        </p:nvSpPr>
        <p:spPr bwMode="auto">
          <a:xfrm>
            <a:off x="3006725" y="3141663"/>
            <a:ext cx="288925" cy="431800"/>
          </a:xfrm>
          <a:custGeom>
            <a:avLst/>
            <a:gdLst>
              <a:gd name="T0" fmla="*/ 292512 w 288289"/>
              <a:gd name="T1" fmla="*/ 287274 h 431800"/>
              <a:gd name="T2" fmla="*/ 0 w 288289"/>
              <a:gd name="T3" fmla="*/ 287274 h 431800"/>
              <a:gd name="T4" fmla="*/ 146256 w 288289"/>
              <a:gd name="T5" fmla="*/ 431291 h 431800"/>
              <a:gd name="T6" fmla="*/ 292512 w 288289"/>
              <a:gd name="T7" fmla="*/ 287274 h 431800"/>
              <a:gd name="T8" fmla="*/ 219387 w 288289"/>
              <a:gd name="T9" fmla="*/ 0 h 431800"/>
              <a:gd name="T10" fmla="*/ 73129 w 288289"/>
              <a:gd name="T11" fmla="*/ 0 h 431800"/>
              <a:gd name="T12" fmla="*/ 73129 w 288289"/>
              <a:gd name="T13" fmla="*/ 287274 h 431800"/>
              <a:gd name="T14" fmla="*/ 219387 w 288289"/>
              <a:gd name="T15" fmla="*/ 287274 h 431800"/>
              <a:gd name="T16" fmla="*/ 219387 w 288289"/>
              <a:gd name="T17" fmla="*/ 0 h 43180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1800"/>
              <a:gd name="T29" fmla="*/ 288289 w 288289"/>
              <a:gd name="T30" fmla="*/ 431800 h 43180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1800">
                <a:moveTo>
                  <a:pt x="288035" y="287274"/>
                </a:moveTo>
                <a:lnTo>
                  <a:pt x="0" y="287274"/>
                </a:lnTo>
                <a:lnTo>
                  <a:pt x="144017" y="431291"/>
                </a:lnTo>
                <a:lnTo>
                  <a:pt x="288035" y="287274"/>
                </a:lnTo>
                <a:close/>
              </a:path>
              <a:path w="288289" h="431800">
                <a:moveTo>
                  <a:pt x="216027" y="0"/>
                </a:moveTo>
                <a:lnTo>
                  <a:pt x="72009" y="0"/>
                </a:lnTo>
                <a:lnTo>
                  <a:pt x="72009" y="287274"/>
                </a:lnTo>
                <a:lnTo>
                  <a:pt x="216027" y="287274"/>
                </a:lnTo>
                <a:lnTo>
                  <a:pt x="216027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2" name="object 22"/>
          <p:cNvSpPr>
            <a:spLocks/>
          </p:cNvSpPr>
          <p:nvPr/>
        </p:nvSpPr>
        <p:spPr bwMode="auto">
          <a:xfrm>
            <a:off x="3006725" y="3141663"/>
            <a:ext cx="288925" cy="431800"/>
          </a:xfrm>
          <a:custGeom>
            <a:avLst/>
            <a:gdLst>
              <a:gd name="T0" fmla="*/ 0 w 288289"/>
              <a:gd name="T1" fmla="*/ 287274 h 431800"/>
              <a:gd name="T2" fmla="*/ 73129 w 288289"/>
              <a:gd name="T3" fmla="*/ 287274 h 431800"/>
              <a:gd name="T4" fmla="*/ 73129 w 288289"/>
              <a:gd name="T5" fmla="*/ 0 h 431800"/>
              <a:gd name="T6" fmla="*/ 219387 w 288289"/>
              <a:gd name="T7" fmla="*/ 0 h 431800"/>
              <a:gd name="T8" fmla="*/ 219387 w 288289"/>
              <a:gd name="T9" fmla="*/ 287274 h 431800"/>
              <a:gd name="T10" fmla="*/ 292512 w 288289"/>
              <a:gd name="T11" fmla="*/ 287274 h 431800"/>
              <a:gd name="T12" fmla="*/ 146256 w 288289"/>
              <a:gd name="T13" fmla="*/ 431291 h 431800"/>
              <a:gd name="T14" fmla="*/ 0 w 288289"/>
              <a:gd name="T15" fmla="*/ 287274 h 43180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1800"/>
              <a:gd name="T26" fmla="*/ 288289 w 288289"/>
              <a:gd name="T27" fmla="*/ 431800 h 43180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1800">
                <a:moveTo>
                  <a:pt x="0" y="287274"/>
                </a:moveTo>
                <a:lnTo>
                  <a:pt x="72009" y="287274"/>
                </a:lnTo>
                <a:lnTo>
                  <a:pt x="72009" y="0"/>
                </a:lnTo>
                <a:lnTo>
                  <a:pt x="216027" y="0"/>
                </a:lnTo>
                <a:lnTo>
                  <a:pt x="216027" y="287274"/>
                </a:lnTo>
                <a:lnTo>
                  <a:pt x="288035" y="287274"/>
                </a:lnTo>
                <a:lnTo>
                  <a:pt x="144017" y="431291"/>
                </a:lnTo>
                <a:lnTo>
                  <a:pt x="0" y="2872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3" name="object 23"/>
          <p:cNvSpPr>
            <a:spLocks noChangeArrowheads="1"/>
          </p:cNvSpPr>
          <p:nvPr/>
        </p:nvSpPr>
        <p:spPr bwMode="auto">
          <a:xfrm>
            <a:off x="3602038" y="4052888"/>
            <a:ext cx="390525" cy="5238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4" name="object 24"/>
          <p:cNvSpPr>
            <a:spLocks/>
          </p:cNvSpPr>
          <p:nvPr/>
        </p:nvSpPr>
        <p:spPr bwMode="auto">
          <a:xfrm>
            <a:off x="3656013" y="4076700"/>
            <a:ext cx="288925" cy="433388"/>
          </a:xfrm>
          <a:custGeom>
            <a:avLst/>
            <a:gdLst>
              <a:gd name="T0" fmla="*/ 292513 w 288289"/>
              <a:gd name="T1" fmla="*/ 290286 h 433070"/>
              <a:gd name="T2" fmla="*/ 0 w 288289"/>
              <a:gd name="T3" fmla="*/ 290286 h 433070"/>
              <a:gd name="T4" fmla="*/ 146257 w 288289"/>
              <a:gd name="T5" fmla="*/ 435046 h 433070"/>
              <a:gd name="T6" fmla="*/ 292513 w 288289"/>
              <a:gd name="T7" fmla="*/ 290286 h 433070"/>
              <a:gd name="T8" fmla="*/ 219386 w 288289"/>
              <a:gd name="T9" fmla="*/ 0 h 433070"/>
              <a:gd name="T10" fmla="*/ 73129 w 288289"/>
              <a:gd name="T11" fmla="*/ 0 h 433070"/>
              <a:gd name="T12" fmla="*/ 73129 w 288289"/>
              <a:gd name="T13" fmla="*/ 290286 h 433070"/>
              <a:gd name="T14" fmla="*/ 219386 w 288289"/>
              <a:gd name="T15" fmla="*/ 290286 h 433070"/>
              <a:gd name="T16" fmla="*/ 219386 w 288289"/>
              <a:gd name="T17" fmla="*/ 0 h 4330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3070"/>
              <a:gd name="T29" fmla="*/ 288289 w 288289"/>
              <a:gd name="T30" fmla="*/ 433070 h 4330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3070">
                <a:moveTo>
                  <a:pt x="288036" y="288798"/>
                </a:moveTo>
                <a:lnTo>
                  <a:pt x="0" y="288798"/>
                </a:lnTo>
                <a:lnTo>
                  <a:pt x="144018" y="432816"/>
                </a:lnTo>
                <a:lnTo>
                  <a:pt x="288036" y="288798"/>
                </a:lnTo>
                <a:close/>
              </a:path>
              <a:path w="288289" h="433070">
                <a:moveTo>
                  <a:pt x="216026" y="0"/>
                </a:moveTo>
                <a:lnTo>
                  <a:pt x="72009" y="0"/>
                </a:lnTo>
                <a:lnTo>
                  <a:pt x="72009" y="288798"/>
                </a:lnTo>
                <a:lnTo>
                  <a:pt x="216026" y="288798"/>
                </a:lnTo>
                <a:lnTo>
                  <a:pt x="216026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5" name="object 25"/>
          <p:cNvSpPr>
            <a:spLocks/>
          </p:cNvSpPr>
          <p:nvPr/>
        </p:nvSpPr>
        <p:spPr bwMode="auto">
          <a:xfrm>
            <a:off x="3656013" y="4076700"/>
            <a:ext cx="288925" cy="433388"/>
          </a:xfrm>
          <a:custGeom>
            <a:avLst/>
            <a:gdLst>
              <a:gd name="T0" fmla="*/ 0 w 288289"/>
              <a:gd name="T1" fmla="*/ 290286 h 433070"/>
              <a:gd name="T2" fmla="*/ 73129 w 288289"/>
              <a:gd name="T3" fmla="*/ 290286 h 433070"/>
              <a:gd name="T4" fmla="*/ 73129 w 288289"/>
              <a:gd name="T5" fmla="*/ 0 h 433070"/>
              <a:gd name="T6" fmla="*/ 219386 w 288289"/>
              <a:gd name="T7" fmla="*/ 0 h 433070"/>
              <a:gd name="T8" fmla="*/ 219386 w 288289"/>
              <a:gd name="T9" fmla="*/ 290286 h 433070"/>
              <a:gd name="T10" fmla="*/ 292513 w 288289"/>
              <a:gd name="T11" fmla="*/ 290286 h 433070"/>
              <a:gd name="T12" fmla="*/ 146257 w 288289"/>
              <a:gd name="T13" fmla="*/ 435046 h 433070"/>
              <a:gd name="T14" fmla="*/ 0 w 288289"/>
              <a:gd name="T15" fmla="*/ 290286 h 4330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3070"/>
              <a:gd name="T26" fmla="*/ 288289 w 288289"/>
              <a:gd name="T27" fmla="*/ 433070 h 4330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3070">
                <a:moveTo>
                  <a:pt x="0" y="288798"/>
                </a:moveTo>
                <a:lnTo>
                  <a:pt x="72009" y="288798"/>
                </a:lnTo>
                <a:lnTo>
                  <a:pt x="72009" y="0"/>
                </a:lnTo>
                <a:lnTo>
                  <a:pt x="216026" y="0"/>
                </a:lnTo>
                <a:lnTo>
                  <a:pt x="216026" y="288798"/>
                </a:lnTo>
                <a:lnTo>
                  <a:pt x="288036" y="288798"/>
                </a:lnTo>
                <a:lnTo>
                  <a:pt x="144018" y="432816"/>
                </a:lnTo>
                <a:lnTo>
                  <a:pt x="0" y="288798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6" name="object 26"/>
          <p:cNvSpPr>
            <a:spLocks noChangeArrowheads="1"/>
          </p:cNvSpPr>
          <p:nvPr/>
        </p:nvSpPr>
        <p:spPr bwMode="auto">
          <a:xfrm>
            <a:off x="7464425" y="3792538"/>
            <a:ext cx="701675" cy="1069975"/>
          </a:xfrm>
          <a:prstGeom prst="rect">
            <a:avLst/>
          </a:prstGeom>
          <a:blipFill dpi="0" rotWithShape="1">
            <a:blip r:embed="rId12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197" name="object 27"/>
          <p:cNvSpPr>
            <a:spLocks/>
          </p:cNvSpPr>
          <p:nvPr/>
        </p:nvSpPr>
        <p:spPr bwMode="auto">
          <a:xfrm>
            <a:off x="7512050" y="3817938"/>
            <a:ext cx="542925" cy="395287"/>
          </a:xfrm>
          <a:custGeom>
            <a:avLst/>
            <a:gdLst>
              <a:gd name="T0" fmla="*/ 291915 w 542925"/>
              <a:gd name="T1" fmla="*/ 100927 h 394970"/>
              <a:gd name="T2" fmla="*/ 130854 w 542925"/>
              <a:gd name="T3" fmla="*/ 100927 h 394970"/>
              <a:gd name="T4" fmla="*/ 173022 w 542925"/>
              <a:gd name="T5" fmla="*/ 102959 h 394970"/>
              <a:gd name="T6" fmla="*/ 215401 w 542925"/>
              <a:gd name="T7" fmla="*/ 110711 h 394970"/>
              <a:gd name="T8" fmla="*/ 257607 w 542925"/>
              <a:gd name="T9" fmla="*/ 123930 h 394970"/>
              <a:gd name="T10" fmla="*/ 299256 w 542925"/>
              <a:gd name="T11" fmla="*/ 142373 h 394970"/>
              <a:gd name="T12" fmla="*/ 339963 w 542925"/>
              <a:gd name="T13" fmla="*/ 165790 h 394970"/>
              <a:gd name="T14" fmla="*/ 379344 w 542925"/>
              <a:gd name="T15" fmla="*/ 193935 h 394970"/>
              <a:gd name="T16" fmla="*/ 417016 w 542925"/>
              <a:gd name="T17" fmla="*/ 226562 h 394970"/>
              <a:gd name="T18" fmla="*/ 452594 w 542925"/>
              <a:gd name="T19" fmla="*/ 263422 h 394970"/>
              <a:gd name="T20" fmla="*/ 485694 w 542925"/>
              <a:gd name="T21" fmla="*/ 304270 h 394970"/>
              <a:gd name="T22" fmla="*/ 515932 w 542925"/>
              <a:gd name="T23" fmla="*/ 348858 h 394970"/>
              <a:gd name="T24" fmla="*/ 542925 w 542925"/>
              <a:gd name="T25" fmla="*/ 396938 h 394970"/>
              <a:gd name="T26" fmla="*/ 516254 w 542925"/>
              <a:gd name="T27" fmla="*/ 344448 h 394970"/>
              <a:gd name="T28" fmla="*/ 489289 w 542925"/>
              <a:gd name="T29" fmla="*/ 296364 h 394970"/>
              <a:gd name="T30" fmla="*/ 459068 w 542925"/>
              <a:gd name="T31" fmla="*/ 251770 h 394970"/>
              <a:gd name="T32" fmla="*/ 425977 w 542925"/>
              <a:gd name="T33" fmla="*/ 210913 h 394970"/>
              <a:gd name="T34" fmla="*/ 390402 w 542925"/>
              <a:gd name="T35" fmla="*/ 174042 h 394970"/>
              <a:gd name="T36" fmla="*/ 352728 w 542925"/>
              <a:gd name="T37" fmla="*/ 141404 h 394970"/>
              <a:gd name="T38" fmla="*/ 313340 w 542925"/>
              <a:gd name="T39" fmla="*/ 113252 h 394970"/>
              <a:gd name="T40" fmla="*/ 291915 w 542925"/>
              <a:gd name="T41" fmla="*/ 100927 h 394970"/>
              <a:gd name="T42" fmla="*/ 35940 w 542925"/>
              <a:gd name="T43" fmla="*/ 0 h 394970"/>
              <a:gd name="T44" fmla="*/ 0 w 542925"/>
              <a:gd name="T45" fmla="*/ 103704 h 394970"/>
              <a:gd name="T46" fmla="*/ 115823 w 542925"/>
              <a:gd name="T47" fmla="*/ 157217 h 394970"/>
              <a:gd name="T48" fmla="*/ 89280 w 542925"/>
              <a:gd name="T49" fmla="*/ 104854 h 394970"/>
              <a:gd name="T50" fmla="*/ 130854 w 542925"/>
              <a:gd name="T51" fmla="*/ 100927 h 394970"/>
              <a:gd name="T52" fmla="*/ 291915 w 542925"/>
              <a:gd name="T53" fmla="*/ 100927 h 394970"/>
              <a:gd name="T54" fmla="*/ 272624 w 542925"/>
              <a:gd name="T55" fmla="*/ 89828 h 394970"/>
              <a:gd name="T56" fmla="*/ 230965 w 542925"/>
              <a:gd name="T57" fmla="*/ 71382 h 394970"/>
              <a:gd name="T58" fmla="*/ 188749 w 542925"/>
              <a:gd name="T59" fmla="*/ 58166 h 394970"/>
              <a:gd name="T60" fmla="*/ 156974 w 542925"/>
              <a:gd name="T61" fmla="*/ 52363 h 394970"/>
              <a:gd name="T62" fmla="*/ 62610 w 542925"/>
              <a:gd name="T63" fmla="*/ 52363 h 394970"/>
              <a:gd name="T64" fmla="*/ 35940 w 542925"/>
              <a:gd name="T65" fmla="*/ 0 h 394970"/>
              <a:gd name="T66" fmla="*/ 104186 w 542925"/>
              <a:gd name="T67" fmla="*/ 48409 h 394970"/>
              <a:gd name="T68" fmla="*/ 62610 w 542925"/>
              <a:gd name="T69" fmla="*/ 52363 h 394970"/>
              <a:gd name="T70" fmla="*/ 156974 w 542925"/>
              <a:gd name="T71" fmla="*/ 52363 h 394970"/>
              <a:gd name="T72" fmla="*/ 146361 w 542925"/>
              <a:gd name="T73" fmla="*/ 50422 h 394970"/>
              <a:gd name="T74" fmla="*/ 104186 w 542925"/>
              <a:gd name="T75" fmla="*/ 48409 h 3949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2925"/>
              <a:gd name="T115" fmla="*/ 0 h 394970"/>
              <a:gd name="T116" fmla="*/ 542925 w 542925"/>
              <a:gd name="T117" fmla="*/ 394970 h 3949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2925" h="394970">
                <a:moveTo>
                  <a:pt x="291915" y="100360"/>
                </a:moveTo>
                <a:lnTo>
                  <a:pt x="130854" y="100360"/>
                </a:lnTo>
                <a:lnTo>
                  <a:pt x="173022" y="102383"/>
                </a:lnTo>
                <a:lnTo>
                  <a:pt x="215401" y="110091"/>
                </a:lnTo>
                <a:lnTo>
                  <a:pt x="257607" y="123237"/>
                </a:lnTo>
                <a:lnTo>
                  <a:pt x="299256" y="141575"/>
                </a:lnTo>
                <a:lnTo>
                  <a:pt x="339963" y="164861"/>
                </a:lnTo>
                <a:lnTo>
                  <a:pt x="379344" y="192849"/>
                </a:lnTo>
                <a:lnTo>
                  <a:pt x="417016" y="225293"/>
                </a:lnTo>
                <a:lnTo>
                  <a:pt x="452594" y="261947"/>
                </a:lnTo>
                <a:lnTo>
                  <a:pt x="485694" y="302566"/>
                </a:lnTo>
                <a:lnTo>
                  <a:pt x="515932" y="346904"/>
                </a:lnTo>
                <a:lnTo>
                  <a:pt x="542925" y="394715"/>
                </a:lnTo>
                <a:lnTo>
                  <a:pt x="516254" y="342519"/>
                </a:lnTo>
                <a:lnTo>
                  <a:pt x="489289" y="294704"/>
                </a:lnTo>
                <a:lnTo>
                  <a:pt x="459068" y="250360"/>
                </a:lnTo>
                <a:lnTo>
                  <a:pt x="425977" y="209732"/>
                </a:lnTo>
                <a:lnTo>
                  <a:pt x="390402" y="173068"/>
                </a:lnTo>
                <a:lnTo>
                  <a:pt x="352728" y="140613"/>
                </a:lnTo>
                <a:lnTo>
                  <a:pt x="313340" y="112617"/>
                </a:lnTo>
                <a:lnTo>
                  <a:pt x="291915" y="100360"/>
                </a:lnTo>
                <a:close/>
              </a:path>
              <a:path w="542925" h="394970">
                <a:moveTo>
                  <a:pt x="35940" y="0"/>
                </a:moveTo>
                <a:lnTo>
                  <a:pt x="0" y="103123"/>
                </a:lnTo>
                <a:lnTo>
                  <a:pt x="115823" y="156336"/>
                </a:lnTo>
                <a:lnTo>
                  <a:pt x="89280" y="104266"/>
                </a:lnTo>
                <a:lnTo>
                  <a:pt x="130854" y="100360"/>
                </a:lnTo>
                <a:lnTo>
                  <a:pt x="291915" y="100360"/>
                </a:lnTo>
                <a:lnTo>
                  <a:pt x="272624" y="89324"/>
                </a:lnTo>
                <a:lnTo>
                  <a:pt x="230965" y="70983"/>
                </a:lnTo>
                <a:lnTo>
                  <a:pt x="188749" y="57840"/>
                </a:lnTo>
                <a:lnTo>
                  <a:pt x="156974" y="52069"/>
                </a:lnTo>
                <a:lnTo>
                  <a:pt x="62610" y="52069"/>
                </a:lnTo>
                <a:lnTo>
                  <a:pt x="35940" y="0"/>
                </a:lnTo>
                <a:close/>
              </a:path>
              <a:path w="542925" h="394970">
                <a:moveTo>
                  <a:pt x="104186" y="48136"/>
                </a:moveTo>
                <a:lnTo>
                  <a:pt x="62610" y="52069"/>
                </a:lnTo>
                <a:lnTo>
                  <a:pt x="156974" y="52069"/>
                </a:lnTo>
                <a:lnTo>
                  <a:pt x="146361" y="50142"/>
                </a:lnTo>
                <a:lnTo>
                  <a:pt x="104186" y="48136"/>
                </a:lnTo>
                <a:close/>
              </a:path>
            </a:pathLst>
          </a:custGeom>
          <a:solidFill>
            <a:srgbClr val="3300CC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8" name="object 28"/>
          <p:cNvSpPr>
            <a:spLocks/>
          </p:cNvSpPr>
          <p:nvPr/>
        </p:nvSpPr>
        <p:spPr bwMode="auto">
          <a:xfrm>
            <a:off x="7931150" y="4186238"/>
            <a:ext cx="190500" cy="611187"/>
          </a:xfrm>
          <a:custGeom>
            <a:avLst/>
            <a:gdLst>
              <a:gd name="T0" fmla="*/ 108838 w 190500"/>
              <a:gd name="T1" fmla="*/ 0 h 610870"/>
              <a:gd name="T2" fmla="*/ 128844 w 190500"/>
              <a:gd name="T3" fmla="*/ 49498 h 610870"/>
              <a:gd name="T4" fmla="*/ 144277 w 190500"/>
              <a:gd name="T5" fmla="*/ 99069 h 610870"/>
              <a:gd name="T6" fmla="*/ 155214 w 190500"/>
              <a:gd name="T7" fmla="*/ 148343 h 610870"/>
              <a:gd name="T8" fmla="*/ 161728 w 190500"/>
              <a:gd name="T9" fmla="*/ 196923 h 610870"/>
              <a:gd name="T10" fmla="*/ 163894 w 190500"/>
              <a:gd name="T11" fmla="*/ 244431 h 610870"/>
              <a:gd name="T12" fmla="*/ 161786 w 190500"/>
              <a:gd name="T13" fmla="*/ 290478 h 610870"/>
              <a:gd name="T14" fmla="*/ 155479 w 190500"/>
              <a:gd name="T15" fmla="*/ 334682 h 610870"/>
              <a:gd name="T16" fmla="*/ 145047 w 190500"/>
              <a:gd name="T17" fmla="*/ 376659 h 610870"/>
              <a:gd name="T18" fmla="*/ 130565 w 190500"/>
              <a:gd name="T19" fmla="*/ 416024 h 610870"/>
              <a:gd name="T20" fmla="*/ 112106 w 190500"/>
              <a:gd name="T21" fmla="*/ 452391 h 610870"/>
              <a:gd name="T22" fmla="*/ 89746 w 190500"/>
              <a:gd name="T23" fmla="*/ 485376 h 610870"/>
              <a:gd name="T24" fmla="*/ 63558 w 190500"/>
              <a:gd name="T25" fmla="*/ 514595 h 610870"/>
              <a:gd name="T26" fmla="*/ 33618 w 190500"/>
              <a:gd name="T27" fmla="*/ 539663 h 610870"/>
              <a:gd name="T28" fmla="*/ 0 w 190500"/>
              <a:gd name="T29" fmla="*/ 560196 h 610870"/>
              <a:gd name="T30" fmla="*/ 26670 w 190500"/>
              <a:gd name="T31" fmla="*/ 612710 h 610870"/>
              <a:gd name="T32" fmla="*/ 78743 w 190500"/>
              <a:gd name="T33" fmla="*/ 577510 h 610870"/>
              <a:gd name="T34" fmla="*/ 107785 w 190500"/>
              <a:gd name="T35" fmla="*/ 548361 h 610870"/>
              <a:gd name="T36" fmla="*/ 132547 w 190500"/>
              <a:gd name="T37" fmla="*/ 515009 h 610870"/>
              <a:gd name="T38" fmla="*/ 152979 w 190500"/>
              <a:gd name="T39" fmla="*/ 477906 h 610870"/>
              <a:gd name="T40" fmla="*/ 169036 w 190500"/>
              <a:gd name="T41" fmla="*/ 437503 h 610870"/>
              <a:gd name="T42" fmla="*/ 180669 w 190500"/>
              <a:gd name="T43" fmla="*/ 394252 h 610870"/>
              <a:gd name="T44" fmla="*/ 187833 w 190500"/>
              <a:gd name="T45" fmla="*/ 348609 h 610870"/>
              <a:gd name="T46" fmla="*/ 190478 w 190500"/>
              <a:gd name="T47" fmla="*/ 301021 h 610870"/>
              <a:gd name="T48" fmla="*/ 188559 w 190500"/>
              <a:gd name="T49" fmla="*/ 251940 h 610870"/>
              <a:gd name="T50" fmla="*/ 182028 w 190500"/>
              <a:gd name="T51" fmla="*/ 201822 h 610870"/>
              <a:gd name="T52" fmla="*/ 170837 w 190500"/>
              <a:gd name="T53" fmla="*/ 151115 h 610870"/>
              <a:gd name="T54" fmla="*/ 154940 w 190500"/>
              <a:gd name="T55" fmla="*/ 100277 h 610870"/>
              <a:gd name="T56" fmla="*/ 134290 w 190500"/>
              <a:gd name="T57" fmla="*/ 49755 h 610870"/>
              <a:gd name="T58" fmla="*/ 108838 w 190500"/>
              <a:gd name="T59" fmla="*/ 0 h 6108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500"/>
              <a:gd name="T91" fmla="*/ 0 h 610870"/>
              <a:gd name="T92" fmla="*/ 190500 w 190500"/>
              <a:gd name="T93" fmla="*/ 610870 h 6108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500" h="610870">
                <a:moveTo>
                  <a:pt x="108838" y="0"/>
                </a:moveTo>
                <a:lnTo>
                  <a:pt x="128844" y="49316"/>
                </a:lnTo>
                <a:lnTo>
                  <a:pt x="144277" y="98712"/>
                </a:lnTo>
                <a:lnTo>
                  <a:pt x="155214" y="147804"/>
                </a:lnTo>
                <a:lnTo>
                  <a:pt x="161728" y="196209"/>
                </a:lnTo>
                <a:lnTo>
                  <a:pt x="163894" y="243544"/>
                </a:lnTo>
                <a:lnTo>
                  <a:pt x="161786" y="289425"/>
                </a:lnTo>
                <a:lnTo>
                  <a:pt x="155479" y="333470"/>
                </a:lnTo>
                <a:lnTo>
                  <a:pt x="145047" y="375294"/>
                </a:lnTo>
                <a:lnTo>
                  <a:pt x="130565" y="414516"/>
                </a:lnTo>
                <a:lnTo>
                  <a:pt x="112106" y="450751"/>
                </a:lnTo>
                <a:lnTo>
                  <a:pt x="89746" y="483617"/>
                </a:lnTo>
                <a:lnTo>
                  <a:pt x="63558" y="512730"/>
                </a:lnTo>
                <a:lnTo>
                  <a:pt x="33618" y="537707"/>
                </a:lnTo>
                <a:lnTo>
                  <a:pt x="0" y="558165"/>
                </a:lnTo>
                <a:lnTo>
                  <a:pt x="26670" y="610489"/>
                </a:lnTo>
                <a:lnTo>
                  <a:pt x="78743" y="575416"/>
                </a:lnTo>
                <a:lnTo>
                  <a:pt x="107785" y="546373"/>
                </a:lnTo>
                <a:lnTo>
                  <a:pt x="132547" y="513142"/>
                </a:lnTo>
                <a:lnTo>
                  <a:pt x="152979" y="476174"/>
                </a:lnTo>
                <a:lnTo>
                  <a:pt x="169036" y="435917"/>
                </a:lnTo>
                <a:lnTo>
                  <a:pt x="180669" y="392824"/>
                </a:lnTo>
                <a:lnTo>
                  <a:pt x="187833" y="347345"/>
                </a:lnTo>
                <a:lnTo>
                  <a:pt x="190478" y="299929"/>
                </a:lnTo>
                <a:lnTo>
                  <a:pt x="188559" y="251027"/>
                </a:lnTo>
                <a:lnTo>
                  <a:pt x="182028" y="201090"/>
                </a:lnTo>
                <a:lnTo>
                  <a:pt x="170837" y="150569"/>
                </a:lnTo>
                <a:lnTo>
                  <a:pt x="154940" y="99913"/>
                </a:lnTo>
                <a:lnTo>
                  <a:pt x="134290" y="49573"/>
                </a:lnTo>
                <a:lnTo>
                  <a:pt x="108838" y="0"/>
                </a:lnTo>
                <a:close/>
              </a:path>
            </a:pathLst>
          </a:custGeom>
          <a:solidFill>
            <a:srgbClr val="2900A3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199" name="object 29"/>
          <p:cNvSpPr>
            <a:spLocks/>
          </p:cNvSpPr>
          <p:nvPr/>
        </p:nvSpPr>
        <p:spPr bwMode="auto">
          <a:xfrm>
            <a:off x="7512050" y="3817938"/>
            <a:ext cx="611188" cy="979487"/>
          </a:xfrm>
          <a:custGeom>
            <a:avLst/>
            <a:gdLst>
              <a:gd name="T0" fmla="*/ 544907 w 610870"/>
              <a:gd name="T1" fmla="*/ 393821 h 979804"/>
              <a:gd name="T2" fmla="*/ 517814 w 610870"/>
              <a:gd name="T3" fmla="*/ 346120 h 979804"/>
              <a:gd name="T4" fmla="*/ 487466 w 610870"/>
              <a:gd name="T5" fmla="*/ 301880 h 979804"/>
              <a:gd name="T6" fmla="*/ 454246 w 610870"/>
              <a:gd name="T7" fmla="*/ 261352 h 979804"/>
              <a:gd name="T8" fmla="*/ 418538 w 610870"/>
              <a:gd name="T9" fmla="*/ 224782 h 979804"/>
              <a:gd name="T10" fmla="*/ 380729 w 610870"/>
              <a:gd name="T11" fmla="*/ 192415 h 979804"/>
              <a:gd name="T12" fmla="*/ 341203 w 610870"/>
              <a:gd name="T13" fmla="*/ 164490 h 979804"/>
              <a:gd name="T14" fmla="*/ 300348 w 610870"/>
              <a:gd name="T15" fmla="*/ 141253 h 979804"/>
              <a:gd name="T16" fmla="*/ 258545 w 610870"/>
              <a:gd name="T17" fmla="*/ 122957 h 979804"/>
              <a:gd name="T18" fmla="*/ 216185 w 610870"/>
              <a:gd name="T19" fmla="*/ 109839 h 979804"/>
              <a:gd name="T20" fmla="*/ 173652 w 610870"/>
              <a:gd name="T21" fmla="*/ 102152 h 979804"/>
              <a:gd name="T22" fmla="*/ 131330 w 610870"/>
              <a:gd name="T23" fmla="*/ 100136 h 979804"/>
              <a:gd name="T24" fmla="*/ 89608 w 610870"/>
              <a:gd name="T25" fmla="*/ 104028 h 979804"/>
              <a:gd name="T26" fmla="*/ 116243 w 610870"/>
              <a:gd name="T27" fmla="*/ 155981 h 979804"/>
              <a:gd name="T28" fmla="*/ 0 w 610870"/>
              <a:gd name="T29" fmla="*/ 102892 h 979804"/>
              <a:gd name="T30" fmla="*/ 36073 w 610870"/>
              <a:gd name="T31" fmla="*/ 0 h 979804"/>
              <a:gd name="T32" fmla="*/ 62841 w 610870"/>
              <a:gd name="T33" fmla="*/ 51950 h 979804"/>
              <a:gd name="T34" fmla="*/ 104564 w 610870"/>
              <a:gd name="T35" fmla="*/ 48024 h 979804"/>
              <a:gd name="T36" fmla="*/ 146893 w 610870"/>
              <a:gd name="T37" fmla="*/ 50030 h 979804"/>
              <a:gd name="T38" fmla="*/ 189437 w 610870"/>
              <a:gd name="T39" fmla="*/ 57707 h 979804"/>
              <a:gd name="T40" fmla="*/ 231807 w 610870"/>
              <a:gd name="T41" fmla="*/ 70822 h 979804"/>
              <a:gd name="T42" fmla="*/ 273618 w 610870"/>
              <a:gd name="T43" fmla="*/ 89121 h 979804"/>
              <a:gd name="T44" fmla="*/ 314483 w 610870"/>
              <a:gd name="T45" fmla="*/ 112365 h 979804"/>
              <a:gd name="T46" fmla="*/ 354016 w 610870"/>
              <a:gd name="T47" fmla="*/ 140298 h 979804"/>
              <a:gd name="T48" fmla="*/ 391827 w 610870"/>
              <a:gd name="T49" fmla="*/ 172676 h 979804"/>
              <a:gd name="T50" fmla="*/ 427531 w 610870"/>
              <a:gd name="T51" fmla="*/ 209256 h 979804"/>
              <a:gd name="T52" fmla="*/ 460743 w 610870"/>
              <a:gd name="T53" fmla="*/ 249793 h 979804"/>
              <a:gd name="T54" fmla="*/ 491074 w 610870"/>
              <a:gd name="T55" fmla="*/ 294039 h 979804"/>
              <a:gd name="T56" fmla="*/ 518137 w 610870"/>
              <a:gd name="T57" fmla="*/ 341742 h 979804"/>
              <a:gd name="T58" fmla="*/ 544907 w 610870"/>
              <a:gd name="T59" fmla="*/ 393821 h 979804"/>
              <a:gd name="T60" fmla="*/ 568174 w 610870"/>
              <a:gd name="T61" fmla="*/ 444366 h 979804"/>
              <a:gd name="T62" fmla="*/ 586512 w 610870"/>
              <a:gd name="T63" fmla="*/ 495295 h 979804"/>
              <a:gd name="T64" fmla="*/ 599993 w 610870"/>
              <a:gd name="T65" fmla="*/ 546170 h 979804"/>
              <a:gd name="T66" fmla="*/ 608691 w 610870"/>
              <a:gd name="T67" fmla="*/ 596558 h 979804"/>
              <a:gd name="T68" fmla="*/ 612677 w 610870"/>
              <a:gd name="T69" fmla="*/ 646016 h 979804"/>
              <a:gd name="T70" fmla="*/ 612023 w 610870"/>
              <a:gd name="T71" fmla="*/ 694106 h 979804"/>
              <a:gd name="T72" fmla="*/ 606806 w 610870"/>
              <a:gd name="T73" fmla="*/ 740396 h 979804"/>
              <a:gd name="T74" fmla="*/ 597095 w 610870"/>
              <a:gd name="T75" fmla="*/ 784449 h 979804"/>
              <a:gd name="T76" fmla="*/ 582962 w 610870"/>
              <a:gd name="T77" fmla="*/ 825820 h 979804"/>
              <a:gd name="T78" fmla="*/ 564483 w 610870"/>
              <a:gd name="T79" fmla="*/ 864077 h 979804"/>
              <a:gd name="T80" fmla="*/ 541728 w 610870"/>
              <a:gd name="T81" fmla="*/ 898784 h 979804"/>
              <a:gd name="T82" fmla="*/ 514772 w 610870"/>
              <a:gd name="T83" fmla="*/ 929499 h 979804"/>
              <a:gd name="T84" fmla="*/ 483686 w 610870"/>
              <a:gd name="T85" fmla="*/ 955785 h 979804"/>
              <a:gd name="T86" fmla="*/ 448544 w 610870"/>
              <a:gd name="T87" fmla="*/ 977207 h 979804"/>
              <a:gd name="T88" fmla="*/ 421775 w 610870"/>
              <a:gd name="T89" fmla="*/ 925002 h 979804"/>
              <a:gd name="T90" fmla="*/ 455518 w 610870"/>
              <a:gd name="T91" fmla="*/ 904591 h 979804"/>
              <a:gd name="T92" fmla="*/ 485567 w 610870"/>
              <a:gd name="T93" fmla="*/ 879670 h 979804"/>
              <a:gd name="T94" fmla="*/ 511850 w 610870"/>
              <a:gd name="T95" fmla="*/ 850623 h 979804"/>
              <a:gd name="T96" fmla="*/ 534292 w 610870"/>
              <a:gd name="T97" fmla="*/ 817831 h 979804"/>
              <a:gd name="T98" fmla="*/ 552818 w 610870"/>
              <a:gd name="T99" fmla="*/ 781680 h 979804"/>
              <a:gd name="T100" fmla="*/ 567353 w 610870"/>
              <a:gd name="T101" fmla="*/ 742545 h 979804"/>
              <a:gd name="T102" fmla="*/ 577823 w 610870"/>
              <a:gd name="T103" fmla="*/ 700816 h 979804"/>
              <a:gd name="T104" fmla="*/ 584153 w 610870"/>
              <a:gd name="T105" fmla="*/ 656869 h 979804"/>
              <a:gd name="T106" fmla="*/ 586269 w 610870"/>
              <a:gd name="T107" fmla="*/ 611093 h 979804"/>
              <a:gd name="T108" fmla="*/ 584095 w 610870"/>
              <a:gd name="T109" fmla="*/ 563864 h 979804"/>
              <a:gd name="T110" fmla="*/ 577558 w 610870"/>
              <a:gd name="T111" fmla="*/ 515570 h 979804"/>
              <a:gd name="T112" fmla="*/ 566580 w 610870"/>
              <a:gd name="T113" fmla="*/ 466590 h 979804"/>
              <a:gd name="T114" fmla="*/ 551091 w 610870"/>
              <a:gd name="T115" fmla="*/ 417306 h 979804"/>
              <a:gd name="T116" fmla="*/ 531012 w 610870"/>
              <a:gd name="T117" fmla="*/ 368101 h 9798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0870"/>
              <a:gd name="T178" fmla="*/ 0 h 979804"/>
              <a:gd name="T179" fmla="*/ 610870 w 610870"/>
              <a:gd name="T180" fmla="*/ 979804 h 97980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0870" h="979804">
                <a:moveTo>
                  <a:pt x="542925" y="394715"/>
                </a:moveTo>
                <a:lnTo>
                  <a:pt x="515932" y="346904"/>
                </a:lnTo>
                <a:lnTo>
                  <a:pt x="485694" y="302566"/>
                </a:lnTo>
                <a:lnTo>
                  <a:pt x="452594" y="261947"/>
                </a:lnTo>
                <a:lnTo>
                  <a:pt x="417016" y="225293"/>
                </a:lnTo>
                <a:lnTo>
                  <a:pt x="379344" y="192849"/>
                </a:lnTo>
                <a:lnTo>
                  <a:pt x="339963" y="164861"/>
                </a:lnTo>
                <a:lnTo>
                  <a:pt x="299256" y="141575"/>
                </a:lnTo>
                <a:lnTo>
                  <a:pt x="257607" y="123237"/>
                </a:lnTo>
                <a:lnTo>
                  <a:pt x="215401" y="110091"/>
                </a:lnTo>
                <a:lnTo>
                  <a:pt x="173022" y="102383"/>
                </a:lnTo>
                <a:lnTo>
                  <a:pt x="130854" y="100360"/>
                </a:lnTo>
                <a:lnTo>
                  <a:pt x="89280" y="104266"/>
                </a:lnTo>
                <a:lnTo>
                  <a:pt x="115823" y="156336"/>
                </a:lnTo>
                <a:lnTo>
                  <a:pt x="0" y="103123"/>
                </a:lnTo>
                <a:lnTo>
                  <a:pt x="35940" y="0"/>
                </a:lnTo>
                <a:lnTo>
                  <a:pt x="62610" y="52069"/>
                </a:lnTo>
                <a:lnTo>
                  <a:pt x="104186" y="48136"/>
                </a:lnTo>
                <a:lnTo>
                  <a:pt x="146361" y="50142"/>
                </a:lnTo>
                <a:lnTo>
                  <a:pt x="188749" y="57840"/>
                </a:lnTo>
                <a:lnTo>
                  <a:pt x="230965" y="70983"/>
                </a:lnTo>
                <a:lnTo>
                  <a:pt x="272624" y="89324"/>
                </a:lnTo>
                <a:lnTo>
                  <a:pt x="313340" y="112617"/>
                </a:lnTo>
                <a:lnTo>
                  <a:pt x="352728" y="140613"/>
                </a:lnTo>
                <a:lnTo>
                  <a:pt x="390402" y="173068"/>
                </a:lnTo>
                <a:lnTo>
                  <a:pt x="425977" y="209732"/>
                </a:lnTo>
                <a:lnTo>
                  <a:pt x="459068" y="250360"/>
                </a:lnTo>
                <a:lnTo>
                  <a:pt x="489289" y="294704"/>
                </a:lnTo>
                <a:lnTo>
                  <a:pt x="516254" y="342519"/>
                </a:lnTo>
                <a:lnTo>
                  <a:pt x="542925" y="394715"/>
                </a:lnTo>
                <a:lnTo>
                  <a:pt x="566108" y="445374"/>
                </a:lnTo>
                <a:lnTo>
                  <a:pt x="584379" y="496418"/>
                </a:lnTo>
                <a:lnTo>
                  <a:pt x="597811" y="547409"/>
                </a:lnTo>
                <a:lnTo>
                  <a:pt x="606477" y="597909"/>
                </a:lnTo>
                <a:lnTo>
                  <a:pt x="610449" y="647479"/>
                </a:lnTo>
                <a:lnTo>
                  <a:pt x="609798" y="695681"/>
                </a:lnTo>
                <a:lnTo>
                  <a:pt x="604599" y="742076"/>
                </a:lnTo>
                <a:lnTo>
                  <a:pt x="594923" y="786227"/>
                </a:lnTo>
                <a:lnTo>
                  <a:pt x="580842" y="827693"/>
                </a:lnTo>
                <a:lnTo>
                  <a:pt x="562430" y="866037"/>
                </a:lnTo>
                <a:lnTo>
                  <a:pt x="539758" y="900821"/>
                </a:lnTo>
                <a:lnTo>
                  <a:pt x="512900" y="931606"/>
                </a:lnTo>
                <a:lnTo>
                  <a:pt x="481927" y="957953"/>
                </a:lnTo>
                <a:lnTo>
                  <a:pt x="446913" y="979423"/>
                </a:lnTo>
                <a:lnTo>
                  <a:pt x="420242" y="927100"/>
                </a:lnTo>
                <a:lnTo>
                  <a:pt x="453861" y="906642"/>
                </a:lnTo>
                <a:lnTo>
                  <a:pt x="483801" y="881665"/>
                </a:lnTo>
                <a:lnTo>
                  <a:pt x="509989" y="852552"/>
                </a:lnTo>
                <a:lnTo>
                  <a:pt x="532349" y="819686"/>
                </a:lnTo>
                <a:lnTo>
                  <a:pt x="550808" y="783451"/>
                </a:lnTo>
                <a:lnTo>
                  <a:pt x="565290" y="744229"/>
                </a:lnTo>
                <a:lnTo>
                  <a:pt x="575722" y="702405"/>
                </a:lnTo>
                <a:lnTo>
                  <a:pt x="582029" y="658360"/>
                </a:lnTo>
                <a:lnTo>
                  <a:pt x="584137" y="612479"/>
                </a:lnTo>
                <a:lnTo>
                  <a:pt x="581971" y="565144"/>
                </a:lnTo>
                <a:lnTo>
                  <a:pt x="575457" y="516739"/>
                </a:lnTo>
                <a:lnTo>
                  <a:pt x="564520" y="467647"/>
                </a:lnTo>
                <a:lnTo>
                  <a:pt x="549087" y="418251"/>
                </a:lnTo>
                <a:lnTo>
                  <a:pt x="529081" y="368934"/>
                </a:lnTo>
              </a:path>
            </a:pathLst>
          </a:custGeom>
          <a:noFill/>
          <a:ln w="9525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0" name="object 30"/>
          <p:cNvSpPr>
            <a:spLocks noChangeArrowheads="1"/>
          </p:cNvSpPr>
          <p:nvPr/>
        </p:nvSpPr>
        <p:spPr bwMode="auto">
          <a:xfrm>
            <a:off x="2092325" y="3835400"/>
            <a:ext cx="701675" cy="1069975"/>
          </a:xfrm>
          <a:prstGeom prst="rect">
            <a:avLst/>
          </a:prstGeom>
          <a:blipFill dpi="0" rotWithShape="1">
            <a:blip r:embed="rId1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1" name="object 31"/>
          <p:cNvSpPr>
            <a:spLocks/>
          </p:cNvSpPr>
          <p:nvPr/>
        </p:nvSpPr>
        <p:spPr bwMode="auto">
          <a:xfrm>
            <a:off x="2208213" y="4445000"/>
            <a:ext cx="542925" cy="395288"/>
          </a:xfrm>
          <a:custGeom>
            <a:avLst/>
            <a:gdLst>
              <a:gd name="T0" fmla="*/ 520849 w 543560"/>
              <a:gd name="T1" fmla="*/ 344708 h 394970"/>
              <a:gd name="T2" fmla="*/ 476475 w 543560"/>
              <a:gd name="T3" fmla="*/ 344708 h 394970"/>
              <a:gd name="T4" fmla="*/ 502827 w 543560"/>
              <a:gd name="T5" fmla="*/ 397072 h 394970"/>
              <a:gd name="T6" fmla="*/ 520849 w 543560"/>
              <a:gd name="T7" fmla="*/ 344708 h 394970"/>
              <a:gd name="T8" fmla="*/ 0 w 543560"/>
              <a:gd name="T9" fmla="*/ 0 h 394970"/>
              <a:gd name="T10" fmla="*/ 26440 w 543560"/>
              <a:gd name="T11" fmla="*/ 52617 h 394970"/>
              <a:gd name="T12" fmla="*/ 53210 w 543560"/>
              <a:gd name="T13" fmla="*/ 100705 h 394970"/>
              <a:gd name="T14" fmla="*/ 83201 w 543560"/>
              <a:gd name="T15" fmla="*/ 145299 h 394970"/>
              <a:gd name="T16" fmla="*/ 116033 w 543560"/>
              <a:gd name="T17" fmla="*/ 186156 h 394970"/>
              <a:gd name="T18" fmla="*/ 151326 w 543560"/>
              <a:gd name="T19" fmla="*/ 223027 h 394970"/>
              <a:gd name="T20" fmla="*/ 188696 w 543560"/>
              <a:gd name="T21" fmla="*/ 255666 h 394970"/>
              <a:gd name="T22" fmla="*/ 227764 w 543560"/>
              <a:gd name="T23" fmla="*/ 283819 h 394970"/>
              <a:gd name="T24" fmla="*/ 268147 w 543560"/>
              <a:gd name="T25" fmla="*/ 307244 h 394970"/>
              <a:gd name="T26" fmla="*/ 309466 w 543560"/>
              <a:gd name="T27" fmla="*/ 325689 h 394970"/>
              <a:gd name="T28" fmla="*/ 351340 w 543560"/>
              <a:gd name="T29" fmla="*/ 338906 h 394970"/>
              <a:gd name="T30" fmla="*/ 393386 w 543560"/>
              <a:gd name="T31" fmla="*/ 346648 h 394970"/>
              <a:gd name="T32" fmla="*/ 435225 w 543560"/>
              <a:gd name="T33" fmla="*/ 348665 h 394970"/>
              <a:gd name="T34" fmla="*/ 476475 w 543560"/>
              <a:gd name="T35" fmla="*/ 344708 h 394970"/>
              <a:gd name="T36" fmla="*/ 520849 w 543560"/>
              <a:gd name="T37" fmla="*/ 344708 h 394970"/>
              <a:gd name="T38" fmla="*/ 537563 w 543560"/>
              <a:gd name="T39" fmla="*/ 296145 h 394970"/>
              <a:gd name="T40" fmla="*/ 408785 w 543560"/>
              <a:gd name="T41" fmla="*/ 296145 h 394970"/>
              <a:gd name="T42" fmla="*/ 366946 w 543560"/>
              <a:gd name="T43" fmla="*/ 294110 h 394970"/>
              <a:gd name="T44" fmla="*/ 324900 w 543560"/>
              <a:gd name="T45" fmla="*/ 286357 h 394970"/>
              <a:gd name="T46" fmla="*/ 283027 w 543560"/>
              <a:gd name="T47" fmla="*/ 273136 h 394970"/>
              <a:gd name="T48" fmla="*/ 241707 w 543560"/>
              <a:gd name="T49" fmla="*/ 254688 h 394970"/>
              <a:gd name="T50" fmla="*/ 201323 w 543560"/>
              <a:gd name="T51" fmla="*/ 231264 h 394970"/>
              <a:gd name="T52" fmla="*/ 162256 w 543560"/>
              <a:gd name="T53" fmla="*/ 203109 h 394970"/>
              <a:gd name="T54" fmla="*/ 124886 w 543560"/>
              <a:gd name="T55" fmla="*/ 170470 h 394970"/>
              <a:gd name="T56" fmla="*/ 89594 w 543560"/>
              <a:gd name="T57" fmla="*/ 133591 h 394970"/>
              <a:gd name="T58" fmla="*/ 56761 w 543560"/>
              <a:gd name="T59" fmla="*/ 92723 h 394970"/>
              <a:gd name="T60" fmla="*/ 26772 w 543560"/>
              <a:gd name="T61" fmla="*/ 48113 h 394970"/>
              <a:gd name="T62" fmla="*/ 0 w 543560"/>
              <a:gd name="T63" fmla="*/ 0 h 394970"/>
              <a:gd name="T64" fmla="*/ 423683 w 543560"/>
              <a:gd name="T65" fmla="*/ 239725 h 394970"/>
              <a:gd name="T66" fmla="*/ 450035 w 543560"/>
              <a:gd name="T67" fmla="*/ 292217 h 394970"/>
              <a:gd name="T68" fmla="*/ 408785 w 543560"/>
              <a:gd name="T69" fmla="*/ 296145 h 394970"/>
              <a:gd name="T70" fmla="*/ 537563 w 543560"/>
              <a:gd name="T71" fmla="*/ 296145 h 394970"/>
              <a:gd name="T72" fmla="*/ 538563 w 543560"/>
              <a:gd name="T73" fmla="*/ 293239 h 394970"/>
              <a:gd name="T74" fmla="*/ 423683 w 543560"/>
              <a:gd name="T75" fmla="*/ 239725 h 394970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60000 65536"/>
              <a:gd name="T91" fmla="*/ 0 60000 65536"/>
              <a:gd name="T92" fmla="*/ 0 60000 65536"/>
              <a:gd name="T93" fmla="*/ 0 60000 65536"/>
              <a:gd name="T94" fmla="*/ 0 60000 65536"/>
              <a:gd name="T95" fmla="*/ 0 60000 65536"/>
              <a:gd name="T96" fmla="*/ 0 60000 65536"/>
              <a:gd name="T97" fmla="*/ 0 60000 65536"/>
              <a:gd name="T98" fmla="*/ 0 60000 65536"/>
              <a:gd name="T99" fmla="*/ 0 60000 65536"/>
              <a:gd name="T100" fmla="*/ 0 60000 65536"/>
              <a:gd name="T101" fmla="*/ 0 60000 65536"/>
              <a:gd name="T102" fmla="*/ 0 60000 65536"/>
              <a:gd name="T103" fmla="*/ 0 60000 65536"/>
              <a:gd name="T104" fmla="*/ 0 60000 65536"/>
              <a:gd name="T105" fmla="*/ 0 60000 65536"/>
              <a:gd name="T106" fmla="*/ 0 60000 65536"/>
              <a:gd name="T107" fmla="*/ 0 60000 65536"/>
              <a:gd name="T108" fmla="*/ 0 60000 65536"/>
              <a:gd name="T109" fmla="*/ 0 60000 65536"/>
              <a:gd name="T110" fmla="*/ 0 60000 65536"/>
              <a:gd name="T111" fmla="*/ 0 60000 65536"/>
              <a:gd name="T112" fmla="*/ 0 60000 65536"/>
              <a:gd name="T113" fmla="*/ 0 60000 65536"/>
              <a:gd name="T114" fmla="*/ 0 w 543560"/>
              <a:gd name="T115" fmla="*/ 0 h 394970"/>
              <a:gd name="T116" fmla="*/ 543560 w 543560"/>
              <a:gd name="T117" fmla="*/ 394970 h 394970"/>
            </a:gdLst>
            <a:ahLst/>
            <a:cxnLst>
              <a:cxn ang="T76">
                <a:pos x="T0" y="T1"/>
              </a:cxn>
              <a:cxn ang="T77">
                <a:pos x="T2" y="T3"/>
              </a:cxn>
              <a:cxn ang="T78">
                <a:pos x="T4" y="T5"/>
              </a:cxn>
              <a:cxn ang="T79">
                <a:pos x="T6" y="T7"/>
              </a:cxn>
              <a:cxn ang="T80">
                <a:pos x="T8" y="T9"/>
              </a:cxn>
              <a:cxn ang="T81">
                <a:pos x="T10" y="T11"/>
              </a:cxn>
              <a:cxn ang="T82">
                <a:pos x="T12" y="T13"/>
              </a:cxn>
              <a:cxn ang="T83">
                <a:pos x="T14" y="T15"/>
              </a:cxn>
              <a:cxn ang="T84">
                <a:pos x="T16" y="T17"/>
              </a:cxn>
              <a:cxn ang="T85">
                <a:pos x="T18" y="T19"/>
              </a:cxn>
              <a:cxn ang="T86">
                <a:pos x="T20" y="T21"/>
              </a:cxn>
              <a:cxn ang="T87">
                <a:pos x="T22" y="T23"/>
              </a:cxn>
              <a:cxn ang="T88">
                <a:pos x="T24" y="T25"/>
              </a:cxn>
              <a:cxn ang="T89">
                <a:pos x="T26" y="T27"/>
              </a:cxn>
              <a:cxn ang="T90">
                <a:pos x="T28" y="T29"/>
              </a:cxn>
              <a:cxn ang="T91">
                <a:pos x="T30" y="T31"/>
              </a:cxn>
              <a:cxn ang="T92">
                <a:pos x="T32" y="T33"/>
              </a:cxn>
              <a:cxn ang="T93">
                <a:pos x="T34" y="T35"/>
              </a:cxn>
              <a:cxn ang="T94">
                <a:pos x="T36" y="T37"/>
              </a:cxn>
              <a:cxn ang="T95">
                <a:pos x="T38" y="T39"/>
              </a:cxn>
              <a:cxn ang="T96">
                <a:pos x="T40" y="T41"/>
              </a:cxn>
              <a:cxn ang="T97">
                <a:pos x="T42" y="T43"/>
              </a:cxn>
              <a:cxn ang="T98">
                <a:pos x="T44" y="T45"/>
              </a:cxn>
              <a:cxn ang="T99">
                <a:pos x="T46" y="T47"/>
              </a:cxn>
              <a:cxn ang="T100">
                <a:pos x="T48" y="T49"/>
              </a:cxn>
              <a:cxn ang="T101">
                <a:pos x="T50" y="T51"/>
              </a:cxn>
              <a:cxn ang="T102">
                <a:pos x="T52" y="T53"/>
              </a:cxn>
              <a:cxn ang="T103">
                <a:pos x="T54" y="T55"/>
              </a:cxn>
              <a:cxn ang="T104">
                <a:pos x="T56" y="T57"/>
              </a:cxn>
              <a:cxn ang="T105">
                <a:pos x="T58" y="T59"/>
              </a:cxn>
              <a:cxn ang="T106">
                <a:pos x="T60" y="T61"/>
              </a:cxn>
              <a:cxn ang="T107">
                <a:pos x="T62" y="T63"/>
              </a:cxn>
              <a:cxn ang="T108">
                <a:pos x="T64" y="T65"/>
              </a:cxn>
              <a:cxn ang="T109">
                <a:pos x="T66" y="T67"/>
              </a:cxn>
              <a:cxn ang="T110">
                <a:pos x="T68" y="T69"/>
              </a:cxn>
              <a:cxn ang="T111">
                <a:pos x="T70" y="T71"/>
              </a:cxn>
              <a:cxn ang="T112">
                <a:pos x="T72" y="T73"/>
              </a:cxn>
              <a:cxn ang="T113">
                <a:pos x="T74" y="T75"/>
              </a:cxn>
            </a:cxnLst>
            <a:rect l="T114" t="T115" r="T116" b="T117"/>
            <a:pathLst>
              <a:path w="543560" h="394970">
                <a:moveTo>
                  <a:pt x="525128" y="342772"/>
                </a:moveTo>
                <a:lnTo>
                  <a:pt x="480390" y="342772"/>
                </a:lnTo>
                <a:lnTo>
                  <a:pt x="506958" y="394842"/>
                </a:lnTo>
                <a:lnTo>
                  <a:pt x="525128" y="342772"/>
                </a:lnTo>
                <a:close/>
              </a:path>
              <a:path w="543560" h="394970">
                <a:moveTo>
                  <a:pt x="0" y="0"/>
                </a:moveTo>
                <a:lnTo>
                  <a:pt x="26657" y="52323"/>
                </a:lnTo>
                <a:lnTo>
                  <a:pt x="53647" y="100138"/>
                </a:lnTo>
                <a:lnTo>
                  <a:pt x="83885" y="144482"/>
                </a:lnTo>
                <a:lnTo>
                  <a:pt x="116987" y="185110"/>
                </a:lnTo>
                <a:lnTo>
                  <a:pt x="152569" y="221774"/>
                </a:lnTo>
                <a:lnTo>
                  <a:pt x="190246" y="254229"/>
                </a:lnTo>
                <a:lnTo>
                  <a:pt x="229635" y="282225"/>
                </a:lnTo>
                <a:lnTo>
                  <a:pt x="270350" y="305518"/>
                </a:lnTo>
                <a:lnTo>
                  <a:pt x="312009" y="323859"/>
                </a:lnTo>
                <a:lnTo>
                  <a:pt x="354226" y="337002"/>
                </a:lnTo>
                <a:lnTo>
                  <a:pt x="396618" y="344700"/>
                </a:lnTo>
                <a:lnTo>
                  <a:pt x="438801" y="346706"/>
                </a:lnTo>
                <a:lnTo>
                  <a:pt x="480390" y="342772"/>
                </a:lnTo>
                <a:lnTo>
                  <a:pt x="525128" y="342772"/>
                </a:lnTo>
                <a:lnTo>
                  <a:pt x="541979" y="294482"/>
                </a:lnTo>
                <a:lnTo>
                  <a:pt x="412144" y="294482"/>
                </a:lnTo>
                <a:lnTo>
                  <a:pt x="369961" y="292458"/>
                </a:lnTo>
                <a:lnTo>
                  <a:pt x="327569" y="284749"/>
                </a:lnTo>
                <a:lnTo>
                  <a:pt x="285352" y="271601"/>
                </a:lnTo>
                <a:lnTo>
                  <a:pt x="243693" y="253257"/>
                </a:lnTo>
                <a:lnTo>
                  <a:pt x="202977" y="229965"/>
                </a:lnTo>
                <a:lnTo>
                  <a:pt x="163589" y="201968"/>
                </a:lnTo>
                <a:lnTo>
                  <a:pt x="125912" y="169512"/>
                </a:lnTo>
                <a:lnTo>
                  <a:pt x="90330" y="132842"/>
                </a:lnTo>
                <a:lnTo>
                  <a:pt x="57228" y="92203"/>
                </a:lnTo>
                <a:lnTo>
                  <a:pt x="26990" y="47840"/>
                </a:lnTo>
                <a:lnTo>
                  <a:pt x="0" y="0"/>
                </a:lnTo>
                <a:close/>
              </a:path>
              <a:path w="543560" h="394970">
                <a:moveTo>
                  <a:pt x="427164" y="238378"/>
                </a:moveTo>
                <a:lnTo>
                  <a:pt x="453732" y="290575"/>
                </a:lnTo>
                <a:lnTo>
                  <a:pt x="412144" y="294482"/>
                </a:lnTo>
                <a:lnTo>
                  <a:pt x="541979" y="294482"/>
                </a:lnTo>
                <a:lnTo>
                  <a:pt x="542988" y="291591"/>
                </a:lnTo>
                <a:lnTo>
                  <a:pt x="427164" y="238378"/>
                </a:lnTo>
                <a:close/>
              </a:path>
            </a:pathLst>
          </a:custGeom>
          <a:solidFill>
            <a:srgbClr val="3300CC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2" name="object 32"/>
          <p:cNvSpPr>
            <a:spLocks/>
          </p:cNvSpPr>
          <p:nvPr/>
        </p:nvSpPr>
        <p:spPr bwMode="auto">
          <a:xfrm>
            <a:off x="2139950" y="3860800"/>
            <a:ext cx="190500" cy="611188"/>
          </a:xfrm>
          <a:custGeom>
            <a:avLst/>
            <a:gdLst>
              <a:gd name="T0" fmla="*/ 163847 w 190500"/>
              <a:gd name="T1" fmla="*/ 0 h 610870"/>
              <a:gd name="T2" fmla="*/ 111736 w 190500"/>
              <a:gd name="T3" fmla="*/ 35196 h 610870"/>
              <a:gd name="T4" fmla="*/ 82692 w 190500"/>
              <a:gd name="T5" fmla="*/ 64339 h 610870"/>
              <a:gd name="T6" fmla="*/ 57930 w 190500"/>
              <a:gd name="T7" fmla="*/ 97689 h 610870"/>
              <a:gd name="T8" fmla="*/ 37496 w 190500"/>
              <a:gd name="T9" fmla="*/ 134782 h 610870"/>
              <a:gd name="T10" fmla="*/ 21439 w 190500"/>
              <a:gd name="T11" fmla="*/ 175176 h 610870"/>
              <a:gd name="T12" fmla="*/ 9805 w 190500"/>
              <a:gd name="T13" fmla="*/ 218418 h 610870"/>
              <a:gd name="T14" fmla="*/ 2643 w 190500"/>
              <a:gd name="T15" fmla="*/ 264055 h 610870"/>
              <a:gd name="T16" fmla="*/ 0 w 190500"/>
              <a:gd name="T17" fmla="*/ 311640 h 610870"/>
              <a:gd name="T18" fmla="*/ 1922 w 190500"/>
              <a:gd name="T19" fmla="*/ 360716 h 610870"/>
              <a:gd name="T20" fmla="*/ 8459 w 190500"/>
              <a:gd name="T21" fmla="*/ 410836 h 610870"/>
              <a:gd name="T22" fmla="*/ 19656 w 190500"/>
              <a:gd name="T23" fmla="*/ 461548 h 610870"/>
              <a:gd name="T24" fmla="*/ 35562 w 190500"/>
              <a:gd name="T25" fmla="*/ 512398 h 610870"/>
              <a:gd name="T26" fmla="*/ 56225 w 190500"/>
              <a:gd name="T27" fmla="*/ 562939 h 610870"/>
              <a:gd name="T28" fmla="*/ 81691 w 190500"/>
              <a:gd name="T29" fmla="*/ 612717 h 610870"/>
              <a:gd name="T30" fmla="*/ 61679 w 190500"/>
              <a:gd name="T31" fmla="*/ 563218 h 610870"/>
              <a:gd name="T32" fmla="*/ 46240 w 190500"/>
              <a:gd name="T33" fmla="*/ 513637 h 610870"/>
              <a:gd name="T34" fmla="*/ 35300 w 190500"/>
              <a:gd name="T35" fmla="*/ 464357 h 610870"/>
              <a:gd name="T36" fmla="*/ 28784 w 190500"/>
              <a:gd name="T37" fmla="*/ 415766 h 610870"/>
              <a:gd name="T38" fmla="*/ 26617 w 190500"/>
              <a:gd name="T39" fmla="*/ 368245 h 610870"/>
              <a:gd name="T40" fmla="*/ 28724 w 190500"/>
              <a:gd name="T41" fmla="*/ 322184 h 610870"/>
              <a:gd name="T42" fmla="*/ 35031 w 190500"/>
              <a:gd name="T43" fmla="*/ 277965 h 610870"/>
              <a:gd name="T44" fmla="*/ 45463 w 190500"/>
              <a:gd name="T45" fmla="*/ 235975 h 610870"/>
              <a:gd name="T46" fmla="*/ 59945 w 190500"/>
              <a:gd name="T47" fmla="*/ 196596 h 610870"/>
              <a:gd name="T48" fmla="*/ 78403 w 190500"/>
              <a:gd name="T49" fmla="*/ 160216 h 610870"/>
              <a:gd name="T50" fmla="*/ 100761 w 190500"/>
              <a:gd name="T51" fmla="*/ 127221 h 610870"/>
              <a:gd name="T52" fmla="*/ 126945 w 190500"/>
              <a:gd name="T53" fmla="*/ 97995 h 610870"/>
              <a:gd name="T54" fmla="*/ 156880 w 190500"/>
              <a:gd name="T55" fmla="*/ 72922 h 610870"/>
              <a:gd name="T56" fmla="*/ 190492 w 190500"/>
              <a:gd name="T57" fmla="*/ 52386 h 610870"/>
              <a:gd name="T58" fmla="*/ 163847 w 190500"/>
              <a:gd name="T59" fmla="*/ 0 h 610870"/>
              <a:gd name="T60" fmla="*/ 0 60000 65536"/>
              <a:gd name="T61" fmla="*/ 0 60000 65536"/>
              <a:gd name="T62" fmla="*/ 0 60000 65536"/>
              <a:gd name="T63" fmla="*/ 0 60000 65536"/>
              <a:gd name="T64" fmla="*/ 0 60000 65536"/>
              <a:gd name="T65" fmla="*/ 0 60000 65536"/>
              <a:gd name="T66" fmla="*/ 0 60000 65536"/>
              <a:gd name="T67" fmla="*/ 0 60000 65536"/>
              <a:gd name="T68" fmla="*/ 0 60000 65536"/>
              <a:gd name="T69" fmla="*/ 0 60000 65536"/>
              <a:gd name="T70" fmla="*/ 0 60000 65536"/>
              <a:gd name="T71" fmla="*/ 0 60000 65536"/>
              <a:gd name="T72" fmla="*/ 0 60000 65536"/>
              <a:gd name="T73" fmla="*/ 0 60000 65536"/>
              <a:gd name="T74" fmla="*/ 0 60000 65536"/>
              <a:gd name="T75" fmla="*/ 0 60000 65536"/>
              <a:gd name="T76" fmla="*/ 0 60000 65536"/>
              <a:gd name="T77" fmla="*/ 0 60000 65536"/>
              <a:gd name="T78" fmla="*/ 0 60000 65536"/>
              <a:gd name="T79" fmla="*/ 0 60000 65536"/>
              <a:gd name="T80" fmla="*/ 0 60000 65536"/>
              <a:gd name="T81" fmla="*/ 0 60000 65536"/>
              <a:gd name="T82" fmla="*/ 0 60000 65536"/>
              <a:gd name="T83" fmla="*/ 0 60000 65536"/>
              <a:gd name="T84" fmla="*/ 0 60000 65536"/>
              <a:gd name="T85" fmla="*/ 0 60000 65536"/>
              <a:gd name="T86" fmla="*/ 0 60000 65536"/>
              <a:gd name="T87" fmla="*/ 0 60000 65536"/>
              <a:gd name="T88" fmla="*/ 0 60000 65536"/>
              <a:gd name="T89" fmla="*/ 0 60000 65536"/>
              <a:gd name="T90" fmla="*/ 0 w 190500"/>
              <a:gd name="T91" fmla="*/ 0 h 610870"/>
              <a:gd name="T92" fmla="*/ 190500 w 190500"/>
              <a:gd name="T93" fmla="*/ 610870 h 610870"/>
            </a:gdLst>
            <a:ahLst/>
            <a:cxnLst>
              <a:cxn ang="T60">
                <a:pos x="T0" y="T1"/>
              </a:cxn>
              <a:cxn ang="T61">
                <a:pos x="T2" y="T3"/>
              </a:cxn>
              <a:cxn ang="T62">
                <a:pos x="T4" y="T5"/>
              </a:cxn>
              <a:cxn ang="T63">
                <a:pos x="T6" y="T7"/>
              </a:cxn>
              <a:cxn ang="T64">
                <a:pos x="T8" y="T9"/>
              </a:cxn>
              <a:cxn ang="T65">
                <a:pos x="T10" y="T11"/>
              </a:cxn>
              <a:cxn ang="T66">
                <a:pos x="T12" y="T13"/>
              </a:cxn>
              <a:cxn ang="T67">
                <a:pos x="T14" y="T15"/>
              </a:cxn>
              <a:cxn ang="T68">
                <a:pos x="T16" y="T17"/>
              </a:cxn>
              <a:cxn ang="T69">
                <a:pos x="T18" y="T19"/>
              </a:cxn>
              <a:cxn ang="T70">
                <a:pos x="T20" y="T21"/>
              </a:cxn>
              <a:cxn ang="T71">
                <a:pos x="T22" y="T23"/>
              </a:cxn>
              <a:cxn ang="T72">
                <a:pos x="T24" y="T25"/>
              </a:cxn>
              <a:cxn ang="T73">
                <a:pos x="T26" y="T27"/>
              </a:cxn>
              <a:cxn ang="T74">
                <a:pos x="T28" y="T29"/>
              </a:cxn>
              <a:cxn ang="T75">
                <a:pos x="T30" y="T31"/>
              </a:cxn>
              <a:cxn ang="T76">
                <a:pos x="T32" y="T33"/>
              </a:cxn>
              <a:cxn ang="T77">
                <a:pos x="T34" y="T35"/>
              </a:cxn>
              <a:cxn ang="T78">
                <a:pos x="T36" y="T37"/>
              </a:cxn>
              <a:cxn ang="T79">
                <a:pos x="T38" y="T39"/>
              </a:cxn>
              <a:cxn ang="T80">
                <a:pos x="T40" y="T41"/>
              </a:cxn>
              <a:cxn ang="T81">
                <a:pos x="T42" y="T43"/>
              </a:cxn>
              <a:cxn ang="T82">
                <a:pos x="T44" y="T45"/>
              </a:cxn>
              <a:cxn ang="T83">
                <a:pos x="T46" y="T47"/>
              </a:cxn>
              <a:cxn ang="T84">
                <a:pos x="T48" y="T49"/>
              </a:cxn>
              <a:cxn ang="T85">
                <a:pos x="T50" y="T51"/>
              </a:cxn>
              <a:cxn ang="T86">
                <a:pos x="T52" y="T53"/>
              </a:cxn>
              <a:cxn ang="T87">
                <a:pos x="T54" y="T55"/>
              </a:cxn>
              <a:cxn ang="T88">
                <a:pos x="T56" y="T57"/>
              </a:cxn>
              <a:cxn ang="T89">
                <a:pos x="T58" y="T59"/>
              </a:cxn>
            </a:cxnLst>
            <a:rect l="T90" t="T91" r="T92" b="T93"/>
            <a:pathLst>
              <a:path w="190500" h="610870">
                <a:moveTo>
                  <a:pt x="163847" y="0"/>
                </a:moveTo>
                <a:lnTo>
                  <a:pt x="111736" y="35070"/>
                </a:lnTo>
                <a:lnTo>
                  <a:pt x="82692" y="64108"/>
                </a:lnTo>
                <a:lnTo>
                  <a:pt x="57930" y="97332"/>
                </a:lnTo>
                <a:lnTo>
                  <a:pt x="37496" y="134292"/>
                </a:lnTo>
                <a:lnTo>
                  <a:pt x="21439" y="174539"/>
                </a:lnTo>
                <a:lnTo>
                  <a:pt x="9805" y="217624"/>
                </a:lnTo>
                <a:lnTo>
                  <a:pt x="2643" y="263096"/>
                </a:lnTo>
                <a:lnTo>
                  <a:pt x="0" y="310506"/>
                </a:lnTo>
                <a:lnTo>
                  <a:pt x="1922" y="359405"/>
                </a:lnTo>
                <a:lnTo>
                  <a:pt x="8459" y="409342"/>
                </a:lnTo>
                <a:lnTo>
                  <a:pt x="19656" y="459869"/>
                </a:lnTo>
                <a:lnTo>
                  <a:pt x="35562" y="510535"/>
                </a:lnTo>
                <a:lnTo>
                  <a:pt x="56225" y="560892"/>
                </a:lnTo>
                <a:lnTo>
                  <a:pt x="81691" y="610489"/>
                </a:lnTo>
                <a:lnTo>
                  <a:pt x="61679" y="561170"/>
                </a:lnTo>
                <a:lnTo>
                  <a:pt x="46240" y="511769"/>
                </a:lnTo>
                <a:lnTo>
                  <a:pt x="35300" y="462669"/>
                </a:lnTo>
                <a:lnTo>
                  <a:pt x="28784" y="414254"/>
                </a:lnTo>
                <a:lnTo>
                  <a:pt x="26617" y="366907"/>
                </a:lnTo>
                <a:lnTo>
                  <a:pt x="28724" y="321013"/>
                </a:lnTo>
                <a:lnTo>
                  <a:pt x="35031" y="276955"/>
                </a:lnTo>
                <a:lnTo>
                  <a:pt x="45463" y="235116"/>
                </a:lnTo>
                <a:lnTo>
                  <a:pt x="59945" y="195882"/>
                </a:lnTo>
                <a:lnTo>
                  <a:pt x="78403" y="159635"/>
                </a:lnTo>
                <a:lnTo>
                  <a:pt x="100761" y="126759"/>
                </a:lnTo>
                <a:lnTo>
                  <a:pt x="126945" y="97638"/>
                </a:lnTo>
                <a:lnTo>
                  <a:pt x="156880" y="72656"/>
                </a:lnTo>
                <a:lnTo>
                  <a:pt x="190492" y="52197"/>
                </a:lnTo>
                <a:lnTo>
                  <a:pt x="163847" y="0"/>
                </a:lnTo>
                <a:close/>
              </a:path>
            </a:pathLst>
          </a:custGeom>
          <a:solidFill>
            <a:srgbClr val="2900A3">
              <a:alpha val="6901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3" name="object 33"/>
          <p:cNvSpPr>
            <a:spLocks/>
          </p:cNvSpPr>
          <p:nvPr/>
        </p:nvSpPr>
        <p:spPr bwMode="auto">
          <a:xfrm>
            <a:off x="2141538" y="3860800"/>
            <a:ext cx="609600" cy="979488"/>
          </a:xfrm>
          <a:custGeom>
            <a:avLst/>
            <a:gdLst>
              <a:gd name="T0" fmla="*/ 66537 w 610869"/>
              <a:gd name="T1" fmla="*/ 583265 h 979804"/>
              <a:gd name="T2" fmla="*/ 93137 w 610869"/>
              <a:gd name="T3" fmla="*/ 630994 h 979804"/>
              <a:gd name="T4" fmla="*/ 122938 w 610869"/>
              <a:gd name="T5" fmla="*/ 675258 h 979804"/>
              <a:gd name="T6" fmla="*/ 155561 w 610869"/>
              <a:gd name="T7" fmla="*/ 715806 h 979804"/>
              <a:gd name="T8" fmla="*/ 190630 w 610869"/>
              <a:gd name="T9" fmla="*/ 752392 h 979804"/>
              <a:gd name="T10" fmla="*/ 227763 w 610869"/>
              <a:gd name="T11" fmla="*/ 784775 h 979804"/>
              <a:gd name="T12" fmla="*/ 266582 w 610869"/>
              <a:gd name="T13" fmla="*/ 812709 h 979804"/>
              <a:gd name="T14" fmla="*/ 306711 w 610869"/>
              <a:gd name="T15" fmla="*/ 835948 h 979804"/>
              <a:gd name="T16" fmla="*/ 347766 w 610869"/>
              <a:gd name="T17" fmla="*/ 854250 h 979804"/>
              <a:gd name="T18" fmla="*/ 389373 w 610869"/>
              <a:gd name="T19" fmla="*/ 867370 h 979804"/>
              <a:gd name="T20" fmla="*/ 431153 w 610869"/>
              <a:gd name="T21" fmla="*/ 875061 h 979804"/>
              <a:gd name="T22" fmla="*/ 472727 w 610869"/>
              <a:gd name="T23" fmla="*/ 877082 h 979804"/>
              <a:gd name="T24" fmla="*/ 513713 w 610869"/>
              <a:gd name="T25" fmla="*/ 873183 h 979804"/>
              <a:gd name="T26" fmla="*/ 487530 w 610869"/>
              <a:gd name="T27" fmla="*/ 821105 h 979804"/>
              <a:gd name="T28" fmla="*/ 601679 w 610869"/>
              <a:gd name="T29" fmla="*/ 874198 h 979804"/>
              <a:gd name="T30" fmla="*/ 566170 w 610869"/>
              <a:gd name="T31" fmla="*/ 977215 h 979804"/>
              <a:gd name="T32" fmla="*/ 539986 w 610869"/>
              <a:gd name="T33" fmla="*/ 925262 h 979804"/>
              <a:gd name="T34" fmla="*/ 498998 w 610869"/>
              <a:gd name="T35" fmla="*/ 929187 h 979804"/>
              <a:gd name="T36" fmla="*/ 457426 w 610869"/>
              <a:gd name="T37" fmla="*/ 927185 h 979804"/>
              <a:gd name="T38" fmla="*/ 415646 w 610869"/>
              <a:gd name="T39" fmla="*/ 919504 h 979804"/>
              <a:gd name="T40" fmla="*/ 374037 w 610869"/>
              <a:gd name="T41" fmla="*/ 906390 h 979804"/>
              <a:gd name="T42" fmla="*/ 332981 w 610869"/>
              <a:gd name="T43" fmla="*/ 888091 h 979804"/>
              <a:gd name="T44" fmla="*/ 292854 w 610869"/>
              <a:gd name="T45" fmla="*/ 864852 h 979804"/>
              <a:gd name="T46" fmla="*/ 254035 w 610869"/>
              <a:gd name="T47" fmla="*/ 836920 h 979804"/>
              <a:gd name="T48" fmla="*/ 216903 w 610869"/>
              <a:gd name="T49" fmla="*/ 804535 h 979804"/>
              <a:gd name="T50" fmla="*/ 181835 w 610869"/>
              <a:gd name="T51" fmla="*/ 767955 h 979804"/>
              <a:gd name="T52" fmla="*/ 149210 w 610869"/>
              <a:gd name="T53" fmla="*/ 727418 h 979804"/>
              <a:gd name="T54" fmla="*/ 119409 w 610869"/>
              <a:gd name="T55" fmla="*/ 683174 h 979804"/>
              <a:gd name="T56" fmla="*/ 92809 w 610869"/>
              <a:gd name="T57" fmla="*/ 635470 h 979804"/>
              <a:gd name="T58" fmla="*/ 66537 w 610869"/>
              <a:gd name="T59" fmla="*/ 583265 h 979804"/>
              <a:gd name="T60" fmla="*/ 43694 w 610869"/>
              <a:gd name="T61" fmla="*/ 532744 h 979804"/>
              <a:gd name="T62" fmla="*/ 25689 w 610869"/>
              <a:gd name="T63" fmla="*/ 481835 h 979804"/>
              <a:gd name="T64" fmla="*/ 12453 w 610869"/>
              <a:gd name="T65" fmla="*/ 430980 h 979804"/>
              <a:gd name="T66" fmla="*/ 3915 w 610869"/>
              <a:gd name="T67" fmla="*/ 380607 h 979804"/>
              <a:gd name="T68" fmla="*/ 0 w 610869"/>
              <a:gd name="T69" fmla="*/ 331161 h 979804"/>
              <a:gd name="T70" fmla="*/ 643 w 610869"/>
              <a:gd name="T71" fmla="*/ 283081 h 979804"/>
              <a:gd name="T72" fmla="*/ 5766 w 610869"/>
              <a:gd name="T73" fmla="*/ 236797 h 979804"/>
              <a:gd name="T74" fmla="*/ 15303 w 610869"/>
              <a:gd name="T75" fmla="*/ 192752 h 979804"/>
              <a:gd name="T76" fmla="*/ 29182 w 610869"/>
              <a:gd name="T77" fmla="*/ 151381 h 979804"/>
              <a:gd name="T78" fmla="*/ 47330 w 610869"/>
              <a:gd name="T79" fmla="*/ 113125 h 979804"/>
              <a:gd name="T80" fmla="*/ 69680 w 610869"/>
              <a:gd name="T81" fmla="*/ 78426 h 979804"/>
              <a:gd name="T82" fmla="*/ 96157 w 610869"/>
              <a:gd name="T83" fmla="*/ 47712 h 979804"/>
              <a:gd name="T84" fmla="*/ 126692 w 610869"/>
              <a:gd name="T85" fmla="*/ 21421 h 979804"/>
              <a:gd name="T86" fmla="*/ 161212 w 610869"/>
              <a:gd name="T87" fmla="*/ 0 h 979804"/>
              <a:gd name="T88" fmla="*/ 187484 w 610869"/>
              <a:gd name="T89" fmla="*/ 52078 h 979804"/>
              <a:gd name="T90" fmla="*/ 154359 w 610869"/>
              <a:gd name="T91" fmla="*/ 72495 h 979804"/>
              <a:gd name="T92" fmla="*/ 124855 w 610869"/>
              <a:gd name="T93" fmla="*/ 97421 h 979804"/>
              <a:gd name="T94" fmla="*/ 99050 w 610869"/>
              <a:gd name="T95" fmla="*/ 126472 h 979804"/>
              <a:gd name="T96" fmla="*/ 77015 w 610869"/>
              <a:gd name="T97" fmla="*/ 159278 h 979804"/>
              <a:gd name="T98" fmla="*/ 58825 w 610869"/>
              <a:gd name="T99" fmla="*/ 195441 h 979804"/>
              <a:gd name="T100" fmla="*/ 44551 w 610869"/>
              <a:gd name="T101" fmla="*/ 234584 h 979804"/>
              <a:gd name="T102" fmla="*/ 34271 w 610869"/>
              <a:gd name="T103" fmla="*/ 276332 h 979804"/>
              <a:gd name="T104" fmla="*/ 28053 w 610869"/>
              <a:gd name="T105" fmla="*/ 320292 h 979804"/>
              <a:gd name="T106" fmla="*/ 25977 w 610869"/>
              <a:gd name="T107" fmla="*/ 366081 h 979804"/>
              <a:gd name="T108" fmla="*/ 28112 w 610869"/>
              <a:gd name="T109" fmla="*/ 413320 h 979804"/>
              <a:gd name="T110" fmla="*/ 34535 w 610869"/>
              <a:gd name="T111" fmla="*/ 461626 h 979804"/>
              <a:gd name="T112" fmla="*/ 45316 w 610869"/>
              <a:gd name="T113" fmla="*/ 510614 h 979804"/>
              <a:gd name="T114" fmla="*/ 60532 w 610869"/>
              <a:gd name="T115" fmla="*/ 559903 h 979804"/>
              <a:gd name="T116" fmla="*/ 80256 w 610869"/>
              <a:gd name="T117" fmla="*/ 609111 h 979804"/>
              <a:gd name="T118" fmla="*/ 0 60000 65536"/>
              <a:gd name="T119" fmla="*/ 0 60000 65536"/>
              <a:gd name="T120" fmla="*/ 0 60000 65536"/>
              <a:gd name="T121" fmla="*/ 0 60000 65536"/>
              <a:gd name="T122" fmla="*/ 0 60000 65536"/>
              <a:gd name="T123" fmla="*/ 0 60000 65536"/>
              <a:gd name="T124" fmla="*/ 0 60000 65536"/>
              <a:gd name="T125" fmla="*/ 0 60000 65536"/>
              <a:gd name="T126" fmla="*/ 0 60000 65536"/>
              <a:gd name="T127" fmla="*/ 0 60000 65536"/>
              <a:gd name="T128" fmla="*/ 0 60000 65536"/>
              <a:gd name="T129" fmla="*/ 0 60000 65536"/>
              <a:gd name="T130" fmla="*/ 0 60000 65536"/>
              <a:gd name="T131" fmla="*/ 0 60000 65536"/>
              <a:gd name="T132" fmla="*/ 0 60000 65536"/>
              <a:gd name="T133" fmla="*/ 0 60000 65536"/>
              <a:gd name="T134" fmla="*/ 0 60000 65536"/>
              <a:gd name="T135" fmla="*/ 0 60000 65536"/>
              <a:gd name="T136" fmla="*/ 0 60000 65536"/>
              <a:gd name="T137" fmla="*/ 0 60000 65536"/>
              <a:gd name="T138" fmla="*/ 0 60000 65536"/>
              <a:gd name="T139" fmla="*/ 0 60000 65536"/>
              <a:gd name="T140" fmla="*/ 0 60000 65536"/>
              <a:gd name="T141" fmla="*/ 0 60000 65536"/>
              <a:gd name="T142" fmla="*/ 0 60000 65536"/>
              <a:gd name="T143" fmla="*/ 0 60000 65536"/>
              <a:gd name="T144" fmla="*/ 0 60000 65536"/>
              <a:gd name="T145" fmla="*/ 0 60000 65536"/>
              <a:gd name="T146" fmla="*/ 0 60000 65536"/>
              <a:gd name="T147" fmla="*/ 0 60000 65536"/>
              <a:gd name="T148" fmla="*/ 0 60000 65536"/>
              <a:gd name="T149" fmla="*/ 0 60000 65536"/>
              <a:gd name="T150" fmla="*/ 0 60000 65536"/>
              <a:gd name="T151" fmla="*/ 0 60000 65536"/>
              <a:gd name="T152" fmla="*/ 0 60000 65536"/>
              <a:gd name="T153" fmla="*/ 0 60000 65536"/>
              <a:gd name="T154" fmla="*/ 0 60000 65536"/>
              <a:gd name="T155" fmla="*/ 0 60000 65536"/>
              <a:gd name="T156" fmla="*/ 0 60000 65536"/>
              <a:gd name="T157" fmla="*/ 0 60000 65536"/>
              <a:gd name="T158" fmla="*/ 0 60000 65536"/>
              <a:gd name="T159" fmla="*/ 0 60000 65536"/>
              <a:gd name="T160" fmla="*/ 0 60000 65536"/>
              <a:gd name="T161" fmla="*/ 0 60000 65536"/>
              <a:gd name="T162" fmla="*/ 0 60000 65536"/>
              <a:gd name="T163" fmla="*/ 0 60000 65536"/>
              <a:gd name="T164" fmla="*/ 0 60000 65536"/>
              <a:gd name="T165" fmla="*/ 0 60000 65536"/>
              <a:gd name="T166" fmla="*/ 0 60000 65536"/>
              <a:gd name="T167" fmla="*/ 0 60000 65536"/>
              <a:gd name="T168" fmla="*/ 0 60000 65536"/>
              <a:gd name="T169" fmla="*/ 0 60000 65536"/>
              <a:gd name="T170" fmla="*/ 0 60000 65536"/>
              <a:gd name="T171" fmla="*/ 0 60000 65536"/>
              <a:gd name="T172" fmla="*/ 0 60000 65536"/>
              <a:gd name="T173" fmla="*/ 0 60000 65536"/>
              <a:gd name="T174" fmla="*/ 0 60000 65536"/>
              <a:gd name="T175" fmla="*/ 0 60000 65536"/>
              <a:gd name="T176" fmla="*/ 0 60000 65536"/>
              <a:gd name="T177" fmla="*/ 0 w 610869"/>
              <a:gd name="T178" fmla="*/ 0 h 979804"/>
              <a:gd name="T179" fmla="*/ 610869 w 610869"/>
              <a:gd name="T180" fmla="*/ 979804 h 979804"/>
            </a:gdLst>
            <a:ahLst/>
            <a:cxnLst>
              <a:cxn ang="T118">
                <a:pos x="T0" y="T1"/>
              </a:cxn>
              <a:cxn ang="T119">
                <a:pos x="T2" y="T3"/>
              </a:cxn>
              <a:cxn ang="T120">
                <a:pos x="T4" y="T5"/>
              </a:cxn>
              <a:cxn ang="T121">
                <a:pos x="T6" y="T7"/>
              </a:cxn>
              <a:cxn ang="T122">
                <a:pos x="T8" y="T9"/>
              </a:cxn>
              <a:cxn ang="T123">
                <a:pos x="T10" y="T11"/>
              </a:cxn>
              <a:cxn ang="T124">
                <a:pos x="T12" y="T13"/>
              </a:cxn>
              <a:cxn ang="T125">
                <a:pos x="T14" y="T15"/>
              </a:cxn>
              <a:cxn ang="T126">
                <a:pos x="T16" y="T17"/>
              </a:cxn>
              <a:cxn ang="T127">
                <a:pos x="T18" y="T19"/>
              </a:cxn>
              <a:cxn ang="T128">
                <a:pos x="T20" y="T21"/>
              </a:cxn>
              <a:cxn ang="T129">
                <a:pos x="T22" y="T23"/>
              </a:cxn>
              <a:cxn ang="T130">
                <a:pos x="T24" y="T25"/>
              </a:cxn>
              <a:cxn ang="T131">
                <a:pos x="T26" y="T27"/>
              </a:cxn>
              <a:cxn ang="T132">
                <a:pos x="T28" y="T29"/>
              </a:cxn>
              <a:cxn ang="T133">
                <a:pos x="T30" y="T31"/>
              </a:cxn>
              <a:cxn ang="T134">
                <a:pos x="T32" y="T33"/>
              </a:cxn>
              <a:cxn ang="T135">
                <a:pos x="T34" y="T35"/>
              </a:cxn>
              <a:cxn ang="T136">
                <a:pos x="T36" y="T37"/>
              </a:cxn>
              <a:cxn ang="T137">
                <a:pos x="T38" y="T39"/>
              </a:cxn>
              <a:cxn ang="T138">
                <a:pos x="T40" y="T41"/>
              </a:cxn>
              <a:cxn ang="T139">
                <a:pos x="T42" y="T43"/>
              </a:cxn>
              <a:cxn ang="T140">
                <a:pos x="T44" y="T45"/>
              </a:cxn>
              <a:cxn ang="T141">
                <a:pos x="T46" y="T47"/>
              </a:cxn>
              <a:cxn ang="T142">
                <a:pos x="T48" y="T49"/>
              </a:cxn>
              <a:cxn ang="T143">
                <a:pos x="T50" y="T51"/>
              </a:cxn>
              <a:cxn ang="T144">
                <a:pos x="T52" y="T53"/>
              </a:cxn>
              <a:cxn ang="T145">
                <a:pos x="T54" y="T55"/>
              </a:cxn>
              <a:cxn ang="T146">
                <a:pos x="T56" y="T57"/>
              </a:cxn>
              <a:cxn ang="T147">
                <a:pos x="T58" y="T59"/>
              </a:cxn>
              <a:cxn ang="T148">
                <a:pos x="T60" y="T61"/>
              </a:cxn>
              <a:cxn ang="T149">
                <a:pos x="T62" y="T63"/>
              </a:cxn>
              <a:cxn ang="T150">
                <a:pos x="T64" y="T65"/>
              </a:cxn>
              <a:cxn ang="T151">
                <a:pos x="T66" y="T67"/>
              </a:cxn>
              <a:cxn ang="T152">
                <a:pos x="T68" y="T69"/>
              </a:cxn>
              <a:cxn ang="T153">
                <a:pos x="T70" y="T71"/>
              </a:cxn>
              <a:cxn ang="T154">
                <a:pos x="T72" y="T73"/>
              </a:cxn>
              <a:cxn ang="T155">
                <a:pos x="T74" y="T75"/>
              </a:cxn>
              <a:cxn ang="T156">
                <a:pos x="T76" y="T77"/>
              </a:cxn>
              <a:cxn ang="T157">
                <a:pos x="T78" y="T79"/>
              </a:cxn>
              <a:cxn ang="T158">
                <a:pos x="T80" y="T81"/>
              </a:cxn>
              <a:cxn ang="T159">
                <a:pos x="T82" y="T83"/>
              </a:cxn>
              <a:cxn ang="T160">
                <a:pos x="T84" y="T85"/>
              </a:cxn>
              <a:cxn ang="T161">
                <a:pos x="T86" y="T87"/>
              </a:cxn>
              <a:cxn ang="T162">
                <a:pos x="T88" y="T89"/>
              </a:cxn>
              <a:cxn ang="T163">
                <a:pos x="T90" y="T91"/>
              </a:cxn>
              <a:cxn ang="T164">
                <a:pos x="T92" y="T93"/>
              </a:cxn>
              <a:cxn ang="T165">
                <a:pos x="T94" y="T95"/>
              </a:cxn>
              <a:cxn ang="T166">
                <a:pos x="T96" y="T97"/>
              </a:cxn>
              <a:cxn ang="T167">
                <a:pos x="T98" y="T99"/>
              </a:cxn>
              <a:cxn ang="T168">
                <a:pos x="T100" y="T101"/>
              </a:cxn>
              <a:cxn ang="T169">
                <a:pos x="T102" y="T103"/>
              </a:cxn>
              <a:cxn ang="T170">
                <a:pos x="T104" y="T105"/>
              </a:cxn>
              <a:cxn ang="T171">
                <a:pos x="T106" y="T107"/>
              </a:cxn>
              <a:cxn ang="T172">
                <a:pos x="T108" y="T109"/>
              </a:cxn>
              <a:cxn ang="T173">
                <a:pos x="T110" y="T111"/>
              </a:cxn>
              <a:cxn ang="T174">
                <a:pos x="T112" y="T113"/>
              </a:cxn>
              <a:cxn ang="T175">
                <a:pos x="T114" y="T115"/>
              </a:cxn>
              <a:cxn ang="T176">
                <a:pos x="T116" y="T117"/>
              </a:cxn>
            </a:cxnLst>
            <a:rect l="T177" t="T178" r="T179" b="T180"/>
            <a:pathLst>
              <a:path w="610869" h="979804">
                <a:moveTo>
                  <a:pt x="67513" y="584581"/>
                </a:moveTo>
                <a:lnTo>
                  <a:pt x="94503" y="632421"/>
                </a:lnTo>
                <a:lnTo>
                  <a:pt x="124741" y="676784"/>
                </a:lnTo>
                <a:lnTo>
                  <a:pt x="157843" y="717423"/>
                </a:lnTo>
                <a:lnTo>
                  <a:pt x="193425" y="754093"/>
                </a:lnTo>
                <a:lnTo>
                  <a:pt x="231102" y="786549"/>
                </a:lnTo>
                <a:lnTo>
                  <a:pt x="270491" y="814546"/>
                </a:lnTo>
                <a:lnTo>
                  <a:pt x="311207" y="837838"/>
                </a:lnTo>
                <a:lnTo>
                  <a:pt x="352865" y="856182"/>
                </a:lnTo>
                <a:lnTo>
                  <a:pt x="395083" y="869330"/>
                </a:lnTo>
                <a:lnTo>
                  <a:pt x="437475" y="877039"/>
                </a:lnTo>
                <a:lnTo>
                  <a:pt x="479657" y="879063"/>
                </a:lnTo>
                <a:lnTo>
                  <a:pt x="521246" y="875157"/>
                </a:lnTo>
                <a:lnTo>
                  <a:pt x="494678" y="822960"/>
                </a:lnTo>
                <a:lnTo>
                  <a:pt x="610502" y="876173"/>
                </a:lnTo>
                <a:lnTo>
                  <a:pt x="574472" y="979424"/>
                </a:lnTo>
                <a:lnTo>
                  <a:pt x="547903" y="927354"/>
                </a:lnTo>
                <a:lnTo>
                  <a:pt x="506315" y="931287"/>
                </a:lnTo>
                <a:lnTo>
                  <a:pt x="464132" y="929281"/>
                </a:lnTo>
                <a:lnTo>
                  <a:pt x="421740" y="921583"/>
                </a:lnTo>
                <a:lnTo>
                  <a:pt x="379522" y="908440"/>
                </a:lnTo>
                <a:lnTo>
                  <a:pt x="337864" y="890099"/>
                </a:lnTo>
                <a:lnTo>
                  <a:pt x="297148" y="866806"/>
                </a:lnTo>
                <a:lnTo>
                  <a:pt x="257760" y="838810"/>
                </a:lnTo>
                <a:lnTo>
                  <a:pt x="220082" y="806355"/>
                </a:lnTo>
                <a:lnTo>
                  <a:pt x="184501" y="769691"/>
                </a:lnTo>
                <a:lnTo>
                  <a:pt x="151399" y="729063"/>
                </a:lnTo>
                <a:lnTo>
                  <a:pt x="121161" y="684719"/>
                </a:lnTo>
                <a:lnTo>
                  <a:pt x="94170" y="636905"/>
                </a:lnTo>
                <a:lnTo>
                  <a:pt x="67513" y="584581"/>
                </a:lnTo>
                <a:lnTo>
                  <a:pt x="44335" y="533948"/>
                </a:lnTo>
                <a:lnTo>
                  <a:pt x="26066" y="482925"/>
                </a:lnTo>
                <a:lnTo>
                  <a:pt x="12635" y="431953"/>
                </a:lnTo>
                <a:lnTo>
                  <a:pt x="3971" y="381468"/>
                </a:lnTo>
                <a:lnTo>
                  <a:pt x="0" y="331910"/>
                </a:lnTo>
                <a:lnTo>
                  <a:pt x="650" y="283718"/>
                </a:lnTo>
                <a:lnTo>
                  <a:pt x="5850" y="237331"/>
                </a:lnTo>
                <a:lnTo>
                  <a:pt x="15527" y="193186"/>
                </a:lnTo>
                <a:lnTo>
                  <a:pt x="29610" y="151724"/>
                </a:lnTo>
                <a:lnTo>
                  <a:pt x="48025" y="113383"/>
                </a:lnTo>
                <a:lnTo>
                  <a:pt x="70702" y="78601"/>
                </a:lnTo>
                <a:lnTo>
                  <a:pt x="97567" y="47817"/>
                </a:lnTo>
                <a:lnTo>
                  <a:pt x="128549" y="21470"/>
                </a:lnTo>
                <a:lnTo>
                  <a:pt x="163576" y="0"/>
                </a:lnTo>
                <a:lnTo>
                  <a:pt x="190233" y="52197"/>
                </a:lnTo>
                <a:lnTo>
                  <a:pt x="156622" y="72656"/>
                </a:lnTo>
                <a:lnTo>
                  <a:pt x="126686" y="97638"/>
                </a:lnTo>
                <a:lnTo>
                  <a:pt x="100502" y="126759"/>
                </a:lnTo>
                <a:lnTo>
                  <a:pt x="78144" y="159635"/>
                </a:lnTo>
                <a:lnTo>
                  <a:pt x="59687" y="195882"/>
                </a:lnTo>
                <a:lnTo>
                  <a:pt x="45205" y="235116"/>
                </a:lnTo>
                <a:lnTo>
                  <a:pt x="34773" y="276955"/>
                </a:lnTo>
                <a:lnTo>
                  <a:pt x="28465" y="321013"/>
                </a:lnTo>
                <a:lnTo>
                  <a:pt x="26358" y="366907"/>
                </a:lnTo>
                <a:lnTo>
                  <a:pt x="28525" y="414254"/>
                </a:lnTo>
                <a:lnTo>
                  <a:pt x="35041" y="462669"/>
                </a:lnTo>
                <a:lnTo>
                  <a:pt x="45981" y="511769"/>
                </a:lnTo>
                <a:lnTo>
                  <a:pt x="61420" y="561170"/>
                </a:lnTo>
                <a:lnTo>
                  <a:pt x="81432" y="610489"/>
                </a:lnTo>
              </a:path>
            </a:pathLst>
          </a:custGeom>
          <a:noFill/>
          <a:ln w="9525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4" name="object 34"/>
          <p:cNvSpPr>
            <a:spLocks noChangeArrowheads="1"/>
          </p:cNvSpPr>
          <p:nvPr/>
        </p:nvSpPr>
        <p:spPr bwMode="auto">
          <a:xfrm>
            <a:off x="4249738" y="4987925"/>
            <a:ext cx="390525" cy="523875"/>
          </a:xfrm>
          <a:prstGeom prst="rect">
            <a:avLst/>
          </a:prstGeom>
          <a:blipFill dpi="0" rotWithShape="1">
            <a:blip r:embed="rId1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5" name="object 35"/>
          <p:cNvSpPr>
            <a:spLocks/>
          </p:cNvSpPr>
          <p:nvPr/>
        </p:nvSpPr>
        <p:spPr bwMode="auto">
          <a:xfrm>
            <a:off x="4303713" y="5011738"/>
            <a:ext cx="288925" cy="433387"/>
          </a:xfrm>
          <a:custGeom>
            <a:avLst/>
            <a:gdLst>
              <a:gd name="T0" fmla="*/ 292513 w 288289"/>
              <a:gd name="T1" fmla="*/ 290280 h 433070"/>
              <a:gd name="T2" fmla="*/ 0 w 288289"/>
              <a:gd name="T3" fmla="*/ 290280 h 433070"/>
              <a:gd name="T4" fmla="*/ 146257 w 288289"/>
              <a:gd name="T5" fmla="*/ 435039 h 433070"/>
              <a:gd name="T6" fmla="*/ 292513 w 288289"/>
              <a:gd name="T7" fmla="*/ 290280 h 433070"/>
              <a:gd name="T8" fmla="*/ 219386 w 288289"/>
              <a:gd name="T9" fmla="*/ 0 h 433070"/>
              <a:gd name="T10" fmla="*/ 73129 w 288289"/>
              <a:gd name="T11" fmla="*/ 0 h 433070"/>
              <a:gd name="T12" fmla="*/ 73129 w 288289"/>
              <a:gd name="T13" fmla="*/ 290280 h 433070"/>
              <a:gd name="T14" fmla="*/ 219386 w 288289"/>
              <a:gd name="T15" fmla="*/ 290280 h 433070"/>
              <a:gd name="T16" fmla="*/ 219386 w 288289"/>
              <a:gd name="T17" fmla="*/ 0 h 433070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60000 65536"/>
              <a:gd name="T25" fmla="*/ 0 60000 65536"/>
              <a:gd name="T26" fmla="*/ 0 60000 65536"/>
              <a:gd name="T27" fmla="*/ 0 w 288289"/>
              <a:gd name="T28" fmla="*/ 0 h 433070"/>
              <a:gd name="T29" fmla="*/ 288289 w 288289"/>
              <a:gd name="T30" fmla="*/ 433070 h 433070"/>
            </a:gdLst>
            <a:ahLst/>
            <a:cxnLst>
              <a:cxn ang="T18">
                <a:pos x="T0" y="T1"/>
              </a:cxn>
              <a:cxn ang="T19">
                <a:pos x="T2" y="T3"/>
              </a:cxn>
              <a:cxn ang="T20">
                <a:pos x="T4" y="T5"/>
              </a:cxn>
              <a:cxn ang="T21">
                <a:pos x="T6" y="T7"/>
              </a:cxn>
              <a:cxn ang="T22">
                <a:pos x="T8" y="T9"/>
              </a:cxn>
              <a:cxn ang="T23">
                <a:pos x="T10" y="T11"/>
              </a:cxn>
              <a:cxn ang="T24">
                <a:pos x="T12" y="T13"/>
              </a:cxn>
              <a:cxn ang="T25">
                <a:pos x="T14" y="T15"/>
              </a:cxn>
              <a:cxn ang="T26">
                <a:pos x="T16" y="T17"/>
              </a:cxn>
            </a:cxnLst>
            <a:rect l="T27" t="T28" r="T29" b="T30"/>
            <a:pathLst>
              <a:path w="288289" h="433070">
                <a:moveTo>
                  <a:pt x="288036" y="288797"/>
                </a:moveTo>
                <a:lnTo>
                  <a:pt x="0" y="288797"/>
                </a:lnTo>
                <a:lnTo>
                  <a:pt x="144018" y="432816"/>
                </a:lnTo>
                <a:lnTo>
                  <a:pt x="288036" y="288797"/>
                </a:lnTo>
                <a:close/>
              </a:path>
              <a:path w="288289" h="433070">
                <a:moveTo>
                  <a:pt x="216026" y="0"/>
                </a:moveTo>
                <a:lnTo>
                  <a:pt x="72009" y="0"/>
                </a:lnTo>
                <a:lnTo>
                  <a:pt x="72009" y="288797"/>
                </a:lnTo>
                <a:lnTo>
                  <a:pt x="216026" y="288797"/>
                </a:lnTo>
                <a:lnTo>
                  <a:pt x="216026" y="0"/>
                </a:lnTo>
                <a:close/>
              </a:path>
            </a:pathLst>
          </a:custGeom>
          <a:solidFill>
            <a:srgbClr val="3300CC">
              <a:alpha val="59999"/>
            </a:srgbClr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6" name="object 36"/>
          <p:cNvSpPr>
            <a:spLocks/>
          </p:cNvSpPr>
          <p:nvPr/>
        </p:nvSpPr>
        <p:spPr bwMode="auto">
          <a:xfrm>
            <a:off x="4303713" y="5011738"/>
            <a:ext cx="288925" cy="433387"/>
          </a:xfrm>
          <a:custGeom>
            <a:avLst/>
            <a:gdLst>
              <a:gd name="T0" fmla="*/ 0 w 288289"/>
              <a:gd name="T1" fmla="*/ 290280 h 433070"/>
              <a:gd name="T2" fmla="*/ 73129 w 288289"/>
              <a:gd name="T3" fmla="*/ 290280 h 433070"/>
              <a:gd name="T4" fmla="*/ 73129 w 288289"/>
              <a:gd name="T5" fmla="*/ 0 h 433070"/>
              <a:gd name="T6" fmla="*/ 219386 w 288289"/>
              <a:gd name="T7" fmla="*/ 0 h 433070"/>
              <a:gd name="T8" fmla="*/ 219386 w 288289"/>
              <a:gd name="T9" fmla="*/ 290280 h 433070"/>
              <a:gd name="T10" fmla="*/ 292513 w 288289"/>
              <a:gd name="T11" fmla="*/ 290280 h 433070"/>
              <a:gd name="T12" fmla="*/ 146257 w 288289"/>
              <a:gd name="T13" fmla="*/ 435039 h 433070"/>
              <a:gd name="T14" fmla="*/ 0 w 288289"/>
              <a:gd name="T15" fmla="*/ 290280 h 433070"/>
              <a:gd name="T16" fmla="*/ 0 60000 65536"/>
              <a:gd name="T17" fmla="*/ 0 60000 65536"/>
              <a:gd name="T18" fmla="*/ 0 60000 65536"/>
              <a:gd name="T19" fmla="*/ 0 60000 65536"/>
              <a:gd name="T20" fmla="*/ 0 60000 65536"/>
              <a:gd name="T21" fmla="*/ 0 60000 65536"/>
              <a:gd name="T22" fmla="*/ 0 60000 65536"/>
              <a:gd name="T23" fmla="*/ 0 60000 65536"/>
              <a:gd name="T24" fmla="*/ 0 w 288289"/>
              <a:gd name="T25" fmla="*/ 0 h 433070"/>
              <a:gd name="T26" fmla="*/ 288289 w 288289"/>
              <a:gd name="T27" fmla="*/ 433070 h 433070"/>
            </a:gdLst>
            <a:ahLst/>
            <a:cxnLst>
              <a:cxn ang="T16">
                <a:pos x="T0" y="T1"/>
              </a:cxn>
              <a:cxn ang="T17">
                <a:pos x="T2" y="T3"/>
              </a:cxn>
              <a:cxn ang="T18">
                <a:pos x="T4" y="T5"/>
              </a:cxn>
              <a:cxn ang="T19">
                <a:pos x="T6" y="T7"/>
              </a:cxn>
              <a:cxn ang="T20">
                <a:pos x="T8" y="T9"/>
              </a:cxn>
              <a:cxn ang="T21">
                <a:pos x="T10" y="T11"/>
              </a:cxn>
              <a:cxn ang="T22">
                <a:pos x="T12" y="T13"/>
              </a:cxn>
              <a:cxn ang="T23">
                <a:pos x="T14" y="T15"/>
              </a:cxn>
            </a:cxnLst>
            <a:rect l="T24" t="T25" r="T26" b="T27"/>
            <a:pathLst>
              <a:path w="288289" h="433070">
                <a:moveTo>
                  <a:pt x="0" y="288797"/>
                </a:moveTo>
                <a:lnTo>
                  <a:pt x="72009" y="288797"/>
                </a:lnTo>
                <a:lnTo>
                  <a:pt x="72009" y="0"/>
                </a:lnTo>
                <a:lnTo>
                  <a:pt x="216026" y="0"/>
                </a:lnTo>
                <a:lnTo>
                  <a:pt x="216026" y="288797"/>
                </a:lnTo>
                <a:lnTo>
                  <a:pt x="288036" y="288797"/>
                </a:lnTo>
                <a:lnTo>
                  <a:pt x="144018" y="432816"/>
                </a:lnTo>
                <a:lnTo>
                  <a:pt x="0" y="288797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07" name="object 37"/>
          <p:cNvSpPr>
            <a:spLocks noChangeArrowheads="1"/>
          </p:cNvSpPr>
          <p:nvPr/>
        </p:nvSpPr>
        <p:spPr bwMode="auto">
          <a:xfrm>
            <a:off x="3752850" y="5421313"/>
            <a:ext cx="4049713" cy="593725"/>
          </a:xfrm>
          <a:prstGeom prst="rect">
            <a:avLst/>
          </a:prstGeom>
          <a:blipFill dpi="0" rotWithShape="1">
            <a:blip r:embed="rId14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8" name="object 38"/>
          <p:cNvSpPr>
            <a:spLocks noChangeArrowheads="1"/>
          </p:cNvSpPr>
          <p:nvPr/>
        </p:nvSpPr>
        <p:spPr bwMode="auto">
          <a:xfrm>
            <a:off x="3773488" y="5470525"/>
            <a:ext cx="4006850" cy="561975"/>
          </a:xfrm>
          <a:prstGeom prst="rect">
            <a:avLst/>
          </a:prstGeom>
          <a:blipFill dpi="0" rotWithShape="1">
            <a:blip r:embed="rId15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09" name="object 39"/>
          <p:cNvSpPr>
            <a:spLocks/>
          </p:cNvSpPr>
          <p:nvPr/>
        </p:nvSpPr>
        <p:spPr bwMode="auto">
          <a:xfrm>
            <a:off x="3798888" y="5445125"/>
            <a:ext cx="3960812" cy="504825"/>
          </a:xfrm>
          <a:custGeom>
            <a:avLst/>
            <a:gdLst>
              <a:gd name="T0" fmla="*/ 3874633 w 3961129"/>
              <a:gd name="T1" fmla="*/ 0 h 504825"/>
              <a:gd name="T2" fmla="*/ 84025 w 3961129"/>
              <a:gd name="T3" fmla="*/ 0 h 504825"/>
              <a:gd name="T4" fmla="*/ 51299 w 3961129"/>
              <a:gd name="T5" fmla="*/ 6600 h 504825"/>
              <a:gd name="T6" fmla="*/ 24592 w 3961129"/>
              <a:gd name="T7" fmla="*/ 24606 h 504825"/>
              <a:gd name="T8" fmla="*/ 6593 w 3961129"/>
              <a:gd name="T9" fmla="*/ 51327 h 504825"/>
              <a:gd name="T10" fmla="*/ 0 w 3961129"/>
              <a:gd name="T11" fmla="*/ 84074 h 504825"/>
              <a:gd name="T12" fmla="*/ 0 w 3961129"/>
              <a:gd name="T13" fmla="*/ 420370 h 504825"/>
              <a:gd name="T14" fmla="*/ 6593 w 3961129"/>
              <a:gd name="T15" fmla="*/ 453094 h 504825"/>
              <a:gd name="T16" fmla="*/ 24592 w 3961129"/>
              <a:gd name="T17" fmla="*/ 479818 h 504825"/>
              <a:gd name="T18" fmla="*/ 51299 w 3961129"/>
              <a:gd name="T19" fmla="*/ 497836 h 504825"/>
              <a:gd name="T20" fmla="*/ 84025 w 3961129"/>
              <a:gd name="T21" fmla="*/ 504444 h 504825"/>
              <a:gd name="T22" fmla="*/ 3874633 w 3961129"/>
              <a:gd name="T23" fmla="*/ 504444 h 504825"/>
              <a:gd name="T24" fmla="*/ 3907358 w 3961129"/>
              <a:gd name="T25" fmla="*/ 497836 h 504825"/>
              <a:gd name="T26" fmla="*/ 3934064 w 3961129"/>
              <a:gd name="T27" fmla="*/ 479818 h 504825"/>
              <a:gd name="T28" fmla="*/ 3952063 w 3961129"/>
              <a:gd name="T29" fmla="*/ 453094 h 504825"/>
              <a:gd name="T30" fmla="*/ 3958658 w 3961129"/>
              <a:gd name="T31" fmla="*/ 420370 h 504825"/>
              <a:gd name="T32" fmla="*/ 3958658 w 3961129"/>
              <a:gd name="T33" fmla="*/ 84074 h 504825"/>
              <a:gd name="T34" fmla="*/ 3952063 w 3961129"/>
              <a:gd name="T35" fmla="*/ 51327 h 504825"/>
              <a:gd name="T36" fmla="*/ 3934064 w 3961129"/>
              <a:gd name="T37" fmla="*/ 24606 h 504825"/>
              <a:gd name="T38" fmla="*/ 3907358 w 3961129"/>
              <a:gd name="T39" fmla="*/ 6600 h 504825"/>
              <a:gd name="T40" fmla="*/ 3874633 w 3961129"/>
              <a:gd name="T41" fmla="*/ 0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1129"/>
              <a:gd name="T64" fmla="*/ 0 h 504825"/>
              <a:gd name="T65" fmla="*/ 3961129 w 3961129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1129" h="504825">
                <a:moveTo>
                  <a:pt x="3876802" y="0"/>
                </a:moveTo>
                <a:lnTo>
                  <a:pt x="84074" y="0"/>
                </a:lnTo>
                <a:lnTo>
                  <a:pt x="51327" y="6600"/>
                </a:lnTo>
                <a:lnTo>
                  <a:pt x="24606" y="24606"/>
                </a:lnTo>
                <a:lnTo>
                  <a:pt x="6600" y="51327"/>
                </a:lnTo>
                <a:lnTo>
                  <a:pt x="0" y="84074"/>
                </a:lnTo>
                <a:lnTo>
                  <a:pt x="0" y="420370"/>
                </a:lnTo>
                <a:lnTo>
                  <a:pt x="6600" y="453094"/>
                </a:lnTo>
                <a:lnTo>
                  <a:pt x="24606" y="479818"/>
                </a:lnTo>
                <a:lnTo>
                  <a:pt x="51327" y="497836"/>
                </a:lnTo>
                <a:lnTo>
                  <a:pt x="84074" y="504444"/>
                </a:lnTo>
                <a:lnTo>
                  <a:pt x="3876802" y="504444"/>
                </a:lnTo>
                <a:lnTo>
                  <a:pt x="3909548" y="497836"/>
                </a:lnTo>
                <a:lnTo>
                  <a:pt x="3936269" y="479818"/>
                </a:lnTo>
                <a:lnTo>
                  <a:pt x="3954275" y="453094"/>
                </a:lnTo>
                <a:lnTo>
                  <a:pt x="3960876" y="420370"/>
                </a:lnTo>
                <a:lnTo>
                  <a:pt x="3960876" y="84074"/>
                </a:lnTo>
                <a:lnTo>
                  <a:pt x="3954275" y="51327"/>
                </a:lnTo>
                <a:lnTo>
                  <a:pt x="3936269" y="24606"/>
                </a:lnTo>
                <a:lnTo>
                  <a:pt x="3909548" y="6600"/>
                </a:lnTo>
                <a:lnTo>
                  <a:pt x="3876802" y="0"/>
                </a:lnTo>
                <a:close/>
              </a:path>
            </a:pathLst>
          </a:custGeom>
          <a:solidFill>
            <a:srgbClr val="FFFFFF"/>
          </a:solidFill>
          <a:ln w="9525">
            <a:noFill/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10" name="object 40"/>
          <p:cNvSpPr>
            <a:spLocks/>
          </p:cNvSpPr>
          <p:nvPr/>
        </p:nvSpPr>
        <p:spPr bwMode="auto">
          <a:xfrm>
            <a:off x="3798888" y="5445125"/>
            <a:ext cx="3960812" cy="504825"/>
          </a:xfrm>
          <a:custGeom>
            <a:avLst/>
            <a:gdLst>
              <a:gd name="T0" fmla="*/ 0 w 3961129"/>
              <a:gd name="T1" fmla="*/ 84074 h 504825"/>
              <a:gd name="T2" fmla="*/ 6593 w 3961129"/>
              <a:gd name="T3" fmla="*/ 51327 h 504825"/>
              <a:gd name="T4" fmla="*/ 24592 w 3961129"/>
              <a:gd name="T5" fmla="*/ 24606 h 504825"/>
              <a:gd name="T6" fmla="*/ 51299 w 3961129"/>
              <a:gd name="T7" fmla="*/ 6600 h 504825"/>
              <a:gd name="T8" fmla="*/ 84025 w 3961129"/>
              <a:gd name="T9" fmla="*/ 0 h 504825"/>
              <a:gd name="T10" fmla="*/ 3874633 w 3961129"/>
              <a:gd name="T11" fmla="*/ 0 h 504825"/>
              <a:gd name="T12" fmla="*/ 3907358 w 3961129"/>
              <a:gd name="T13" fmla="*/ 6600 h 504825"/>
              <a:gd name="T14" fmla="*/ 3934064 w 3961129"/>
              <a:gd name="T15" fmla="*/ 24606 h 504825"/>
              <a:gd name="T16" fmla="*/ 3952063 w 3961129"/>
              <a:gd name="T17" fmla="*/ 51327 h 504825"/>
              <a:gd name="T18" fmla="*/ 3958658 w 3961129"/>
              <a:gd name="T19" fmla="*/ 84074 h 504825"/>
              <a:gd name="T20" fmla="*/ 3958658 w 3961129"/>
              <a:gd name="T21" fmla="*/ 420370 h 504825"/>
              <a:gd name="T22" fmla="*/ 3952063 w 3961129"/>
              <a:gd name="T23" fmla="*/ 453094 h 504825"/>
              <a:gd name="T24" fmla="*/ 3934064 w 3961129"/>
              <a:gd name="T25" fmla="*/ 479818 h 504825"/>
              <a:gd name="T26" fmla="*/ 3907358 w 3961129"/>
              <a:gd name="T27" fmla="*/ 497836 h 504825"/>
              <a:gd name="T28" fmla="*/ 3874633 w 3961129"/>
              <a:gd name="T29" fmla="*/ 504444 h 504825"/>
              <a:gd name="T30" fmla="*/ 84025 w 3961129"/>
              <a:gd name="T31" fmla="*/ 504444 h 504825"/>
              <a:gd name="T32" fmla="*/ 51299 w 3961129"/>
              <a:gd name="T33" fmla="*/ 497836 h 504825"/>
              <a:gd name="T34" fmla="*/ 24592 w 3961129"/>
              <a:gd name="T35" fmla="*/ 479818 h 504825"/>
              <a:gd name="T36" fmla="*/ 6593 w 3961129"/>
              <a:gd name="T37" fmla="*/ 453094 h 504825"/>
              <a:gd name="T38" fmla="*/ 0 w 3961129"/>
              <a:gd name="T39" fmla="*/ 420370 h 504825"/>
              <a:gd name="T40" fmla="*/ 0 w 3961129"/>
              <a:gd name="T41" fmla="*/ 84074 h 504825"/>
              <a:gd name="T42" fmla="*/ 0 60000 65536"/>
              <a:gd name="T43" fmla="*/ 0 60000 65536"/>
              <a:gd name="T44" fmla="*/ 0 60000 65536"/>
              <a:gd name="T45" fmla="*/ 0 60000 65536"/>
              <a:gd name="T46" fmla="*/ 0 60000 65536"/>
              <a:gd name="T47" fmla="*/ 0 60000 65536"/>
              <a:gd name="T48" fmla="*/ 0 60000 65536"/>
              <a:gd name="T49" fmla="*/ 0 60000 65536"/>
              <a:gd name="T50" fmla="*/ 0 60000 65536"/>
              <a:gd name="T51" fmla="*/ 0 60000 65536"/>
              <a:gd name="T52" fmla="*/ 0 60000 65536"/>
              <a:gd name="T53" fmla="*/ 0 60000 65536"/>
              <a:gd name="T54" fmla="*/ 0 60000 65536"/>
              <a:gd name="T55" fmla="*/ 0 60000 65536"/>
              <a:gd name="T56" fmla="*/ 0 60000 65536"/>
              <a:gd name="T57" fmla="*/ 0 60000 65536"/>
              <a:gd name="T58" fmla="*/ 0 60000 65536"/>
              <a:gd name="T59" fmla="*/ 0 60000 65536"/>
              <a:gd name="T60" fmla="*/ 0 60000 65536"/>
              <a:gd name="T61" fmla="*/ 0 60000 65536"/>
              <a:gd name="T62" fmla="*/ 0 60000 65536"/>
              <a:gd name="T63" fmla="*/ 0 w 3961129"/>
              <a:gd name="T64" fmla="*/ 0 h 504825"/>
              <a:gd name="T65" fmla="*/ 3961129 w 3961129"/>
              <a:gd name="T66" fmla="*/ 504825 h 504825"/>
            </a:gdLst>
            <a:ahLst/>
            <a:cxnLst>
              <a:cxn ang="T42">
                <a:pos x="T0" y="T1"/>
              </a:cxn>
              <a:cxn ang="T43">
                <a:pos x="T2" y="T3"/>
              </a:cxn>
              <a:cxn ang="T44">
                <a:pos x="T4" y="T5"/>
              </a:cxn>
              <a:cxn ang="T45">
                <a:pos x="T6" y="T7"/>
              </a:cxn>
              <a:cxn ang="T46">
                <a:pos x="T8" y="T9"/>
              </a:cxn>
              <a:cxn ang="T47">
                <a:pos x="T10" y="T11"/>
              </a:cxn>
              <a:cxn ang="T48">
                <a:pos x="T12" y="T13"/>
              </a:cxn>
              <a:cxn ang="T49">
                <a:pos x="T14" y="T15"/>
              </a:cxn>
              <a:cxn ang="T50">
                <a:pos x="T16" y="T17"/>
              </a:cxn>
              <a:cxn ang="T51">
                <a:pos x="T18" y="T19"/>
              </a:cxn>
              <a:cxn ang="T52">
                <a:pos x="T20" y="T21"/>
              </a:cxn>
              <a:cxn ang="T53">
                <a:pos x="T22" y="T23"/>
              </a:cxn>
              <a:cxn ang="T54">
                <a:pos x="T24" y="T25"/>
              </a:cxn>
              <a:cxn ang="T55">
                <a:pos x="T26" y="T27"/>
              </a:cxn>
              <a:cxn ang="T56">
                <a:pos x="T28" y="T29"/>
              </a:cxn>
              <a:cxn ang="T57">
                <a:pos x="T30" y="T31"/>
              </a:cxn>
              <a:cxn ang="T58">
                <a:pos x="T32" y="T33"/>
              </a:cxn>
              <a:cxn ang="T59">
                <a:pos x="T34" y="T35"/>
              </a:cxn>
              <a:cxn ang="T60">
                <a:pos x="T36" y="T37"/>
              </a:cxn>
              <a:cxn ang="T61">
                <a:pos x="T38" y="T39"/>
              </a:cxn>
              <a:cxn ang="T62">
                <a:pos x="T40" y="T41"/>
              </a:cxn>
            </a:cxnLst>
            <a:rect l="T63" t="T64" r="T65" b="T66"/>
            <a:pathLst>
              <a:path w="3961129" h="504825">
                <a:moveTo>
                  <a:pt x="0" y="84074"/>
                </a:moveTo>
                <a:lnTo>
                  <a:pt x="6600" y="51327"/>
                </a:lnTo>
                <a:lnTo>
                  <a:pt x="24606" y="24606"/>
                </a:lnTo>
                <a:lnTo>
                  <a:pt x="51327" y="6600"/>
                </a:lnTo>
                <a:lnTo>
                  <a:pt x="84074" y="0"/>
                </a:lnTo>
                <a:lnTo>
                  <a:pt x="3876802" y="0"/>
                </a:lnTo>
                <a:lnTo>
                  <a:pt x="3909548" y="6600"/>
                </a:lnTo>
                <a:lnTo>
                  <a:pt x="3936269" y="24606"/>
                </a:lnTo>
                <a:lnTo>
                  <a:pt x="3954275" y="51327"/>
                </a:lnTo>
                <a:lnTo>
                  <a:pt x="3960876" y="84074"/>
                </a:lnTo>
                <a:lnTo>
                  <a:pt x="3960876" y="420370"/>
                </a:lnTo>
                <a:lnTo>
                  <a:pt x="3954275" y="453094"/>
                </a:lnTo>
                <a:lnTo>
                  <a:pt x="3936269" y="479818"/>
                </a:lnTo>
                <a:lnTo>
                  <a:pt x="3909548" y="497836"/>
                </a:lnTo>
                <a:lnTo>
                  <a:pt x="3876802" y="504444"/>
                </a:lnTo>
                <a:lnTo>
                  <a:pt x="84074" y="504444"/>
                </a:lnTo>
                <a:lnTo>
                  <a:pt x="51327" y="497836"/>
                </a:lnTo>
                <a:lnTo>
                  <a:pt x="24606" y="479818"/>
                </a:lnTo>
                <a:lnTo>
                  <a:pt x="6600" y="453094"/>
                </a:lnTo>
                <a:lnTo>
                  <a:pt x="0" y="420370"/>
                </a:lnTo>
                <a:lnTo>
                  <a:pt x="0" y="84074"/>
                </a:lnTo>
                <a:close/>
              </a:path>
            </a:pathLst>
          </a:custGeom>
          <a:noFill/>
          <a:ln w="9144">
            <a:solidFill>
              <a:srgbClr val="000090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0" name="object 41"/>
          <p:cNvSpPr txBox="1"/>
          <p:nvPr/>
        </p:nvSpPr>
        <p:spPr>
          <a:xfrm>
            <a:off x="3941763" y="5541963"/>
            <a:ext cx="3676650" cy="300037"/>
          </a:xfrm>
          <a:prstGeom prst="rect">
            <a:avLst/>
          </a:prstGeom>
        </p:spPr>
        <p:txBody>
          <a:bodyPr lIns="0" tIns="12700" rIns="0" bIns="0">
            <a:spAutoFit/>
          </a:bodyPr>
          <a:lstStyle/>
          <a:p>
            <a:pPr marL="12700">
              <a:spcBef>
                <a:spcPts val="100"/>
              </a:spcBef>
              <a:defRPr/>
            </a:pP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4. </a:t>
            </a:r>
            <a:r>
              <a:rPr b="1" spc="-1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Разработка </a:t>
            </a:r>
            <a:r>
              <a:rPr b="1" spc="-5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плана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b="1" spc="-50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b="1" dirty="0">
                <a:solidFill>
                  <a:srgbClr val="33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внедрение</a:t>
            </a:r>
            <a:endParaRPr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1" name="object 42"/>
          <p:cNvSpPr txBox="1"/>
          <p:nvPr/>
        </p:nvSpPr>
        <p:spPr>
          <a:xfrm>
            <a:off x="1992313" y="5181600"/>
            <a:ext cx="1477962" cy="442913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700">
              <a:spcBef>
                <a:spcPts val="95"/>
              </a:spcBef>
              <a:defRPr/>
            </a:pPr>
            <a:r>
              <a:rPr sz="2800" b="1" spc="-10" dirty="0">
                <a:solidFill>
                  <a:srgbClr val="CC33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ЦЕЛЬ</a:t>
            </a:r>
            <a:endParaRPr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3" name="object 43"/>
          <p:cNvSpPr>
            <a:spLocks noChangeArrowheads="1"/>
          </p:cNvSpPr>
          <p:nvPr/>
        </p:nvSpPr>
        <p:spPr bwMode="auto">
          <a:xfrm>
            <a:off x="5762625" y="1316038"/>
            <a:ext cx="4044950" cy="1385887"/>
          </a:xfrm>
          <a:prstGeom prst="rect">
            <a:avLst/>
          </a:prstGeom>
          <a:blipFill dpi="0" rotWithShape="1">
            <a:blip r:embed="rId16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4" name="object 44"/>
          <p:cNvSpPr>
            <a:spLocks noChangeArrowheads="1"/>
          </p:cNvSpPr>
          <p:nvPr/>
        </p:nvSpPr>
        <p:spPr bwMode="auto">
          <a:xfrm>
            <a:off x="7246938" y="1298575"/>
            <a:ext cx="2381250" cy="1482725"/>
          </a:xfrm>
          <a:prstGeom prst="rect">
            <a:avLst/>
          </a:prstGeom>
          <a:blipFill dpi="0" rotWithShape="1">
            <a:blip r:embed="rId17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5" name="object 45"/>
          <p:cNvSpPr>
            <a:spLocks/>
          </p:cNvSpPr>
          <p:nvPr/>
        </p:nvSpPr>
        <p:spPr bwMode="auto">
          <a:xfrm>
            <a:off x="7115175" y="1341438"/>
            <a:ext cx="0" cy="1295400"/>
          </a:xfrm>
          <a:custGeom>
            <a:avLst/>
            <a:gdLst>
              <a:gd name="T0" fmla="*/ 0 h 1295400"/>
              <a:gd name="T1" fmla="*/ 1295400 h 1295400"/>
              <a:gd name="T2" fmla="*/ 0 60000 65536"/>
              <a:gd name="T3" fmla="*/ 0 60000 65536"/>
              <a:gd name="T4" fmla="*/ 0 h 1295400"/>
              <a:gd name="T5" fmla="*/ 1295400 h 1295400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1295400">
                <a:moveTo>
                  <a:pt x="0" y="0"/>
                </a:moveTo>
                <a:lnTo>
                  <a:pt x="0" y="129540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16" name="object 46"/>
          <p:cNvSpPr>
            <a:spLocks/>
          </p:cNvSpPr>
          <p:nvPr/>
        </p:nvSpPr>
        <p:spPr bwMode="auto">
          <a:xfrm>
            <a:off x="5808663" y="1584325"/>
            <a:ext cx="1306512" cy="1031875"/>
          </a:xfrm>
          <a:custGeom>
            <a:avLst/>
            <a:gdLst>
              <a:gd name="T0" fmla="*/ 1300815 w 1307464"/>
              <a:gd name="T1" fmla="*/ 0 h 1031875"/>
              <a:gd name="T2" fmla="*/ 1097765 w 1307464"/>
              <a:gd name="T3" fmla="*/ 0 h 1031875"/>
              <a:gd name="T4" fmla="*/ 0 w 1307464"/>
              <a:gd name="T5" fmla="*/ 1031620 h 1031875"/>
              <a:gd name="T6" fmla="*/ 0 60000 65536"/>
              <a:gd name="T7" fmla="*/ 0 60000 65536"/>
              <a:gd name="T8" fmla="*/ 0 60000 65536"/>
              <a:gd name="T9" fmla="*/ 0 w 1307464"/>
              <a:gd name="T10" fmla="*/ 0 h 1031875"/>
              <a:gd name="T11" fmla="*/ 1307464 w 1307464"/>
              <a:gd name="T12" fmla="*/ 1031875 h 1031875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307464" h="1031875">
                <a:moveTo>
                  <a:pt x="1307465" y="0"/>
                </a:moveTo>
                <a:lnTo>
                  <a:pt x="1103376" y="0"/>
                </a:lnTo>
                <a:lnTo>
                  <a:pt x="0" y="1031620"/>
                </a:lnTo>
              </a:path>
            </a:pathLst>
          </a:custGeom>
          <a:noFill/>
          <a:ln w="9143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56" name="object 47"/>
          <p:cNvSpPr txBox="1"/>
          <p:nvPr/>
        </p:nvSpPr>
        <p:spPr>
          <a:xfrm>
            <a:off x="7399338" y="1354138"/>
            <a:ext cx="2035175" cy="1244600"/>
          </a:xfrm>
          <a:prstGeom prst="rect">
            <a:avLst/>
          </a:prstGeom>
        </p:spPr>
        <p:txBody>
          <a:bodyPr lIns="0" tIns="12065" rIns="0" bIns="0">
            <a:spAutoFit/>
          </a:bodyPr>
          <a:lstStyle/>
          <a:p>
            <a:pPr marL="120650" indent="-108585">
              <a:spcBef>
                <a:spcPts val="95"/>
              </a:spcBef>
              <a:buFontTx/>
              <a:buChar char="-"/>
              <a:tabLst>
                <a:tab pos="121285" algn="l"/>
              </a:tabLst>
              <a:defRPr/>
            </a:pP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Ожидания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spcBef>
                <a:spcPts val="5"/>
              </a:spcBef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Команда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Проблемы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Семейства</a:t>
            </a:r>
            <a:r>
              <a:rPr sz="1600" spc="-4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продукции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20650" indent="-108585">
              <a:buFontTx/>
              <a:buChar char="-"/>
              <a:tabLst>
                <a:tab pos="121285" algn="l"/>
              </a:tabLst>
              <a:defRPr/>
            </a:pPr>
            <a:r>
              <a:rPr sz="1600" spc="-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Цели </a:t>
            </a:r>
            <a:r>
              <a:rPr sz="1600" spc="-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</a:t>
            </a:r>
            <a:r>
              <a:rPr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показатели</a:t>
            </a:r>
            <a:endParaRPr sz="16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218" name="object 48"/>
          <p:cNvSpPr>
            <a:spLocks noChangeArrowheads="1"/>
          </p:cNvSpPr>
          <p:nvPr/>
        </p:nvSpPr>
        <p:spPr bwMode="auto">
          <a:xfrm>
            <a:off x="6802438" y="2828925"/>
            <a:ext cx="3300412" cy="954088"/>
          </a:xfrm>
          <a:prstGeom prst="rect">
            <a:avLst/>
          </a:prstGeom>
          <a:blipFill dpi="0" rotWithShape="1">
            <a:blip r:embed="rId18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19" name="object 49"/>
          <p:cNvSpPr>
            <a:spLocks noChangeArrowheads="1"/>
          </p:cNvSpPr>
          <p:nvPr/>
        </p:nvSpPr>
        <p:spPr bwMode="auto">
          <a:xfrm>
            <a:off x="7758113" y="2838450"/>
            <a:ext cx="2146300" cy="995363"/>
          </a:xfrm>
          <a:prstGeom prst="rect">
            <a:avLst/>
          </a:prstGeom>
          <a:blipFill dpi="0" rotWithShape="1">
            <a:blip r:embed="rId19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0" name="object 50"/>
          <p:cNvSpPr>
            <a:spLocks/>
          </p:cNvSpPr>
          <p:nvPr/>
        </p:nvSpPr>
        <p:spPr bwMode="auto">
          <a:xfrm>
            <a:off x="7645400" y="2852738"/>
            <a:ext cx="0" cy="865187"/>
          </a:xfrm>
          <a:custGeom>
            <a:avLst/>
            <a:gdLst>
              <a:gd name="T0" fmla="*/ 0 h 864235"/>
              <a:gd name="T1" fmla="*/ 870793 h 864235"/>
              <a:gd name="T2" fmla="*/ 0 60000 65536"/>
              <a:gd name="T3" fmla="*/ 0 60000 65536"/>
              <a:gd name="T4" fmla="*/ 0 h 864235"/>
              <a:gd name="T5" fmla="*/ 864235 h 86423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4235">
                <a:moveTo>
                  <a:pt x="0" y="0"/>
                </a:moveTo>
                <a:lnTo>
                  <a:pt x="0" y="864108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1" name="object 51"/>
          <p:cNvSpPr>
            <a:spLocks/>
          </p:cNvSpPr>
          <p:nvPr/>
        </p:nvSpPr>
        <p:spPr bwMode="auto">
          <a:xfrm>
            <a:off x="6848475" y="3014663"/>
            <a:ext cx="796925" cy="550862"/>
          </a:xfrm>
          <a:custGeom>
            <a:avLst/>
            <a:gdLst>
              <a:gd name="T0" fmla="*/ 796670 w 796925"/>
              <a:gd name="T1" fmla="*/ 0 h 551179"/>
              <a:gd name="T2" fmla="*/ 610615 w 796925"/>
              <a:gd name="T3" fmla="*/ 0 h 551179"/>
              <a:gd name="T4" fmla="*/ 0 w 796925"/>
              <a:gd name="T5" fmla="*/ 548965 h 551179"/>
              <a:gd name="T6" fmla="*/ 0 60000 65536"/>
              <a:gd name="T7" fmla="*/ 0 60000 65536"/>
              <a:gd name="T8" fmla="*/ 0 60000 65536"/>
              <a:gd name="T9" fmla="*/ 0 w 796925"/>
              <a:gd name="T10" fmla="*/ 0 h 551179"/>
              <a:gd name="T11" fmla="*/ 796925 w 796925"/>
              <a:gd name="T12" fmla="*/ 551179 h 55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796925" h="551179">
                <a:moveTo>
                  <a:pt x="796670" y="0"/>
                </a:moveTo>
                <a:lnTo>
                  <a:pt x="610615" y="0"/>
                </a:lnTo>
                <a:lnTo>
                  <a:pt x="0" y="55118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2" name="object 52"/>
          <p:cNvSpPr txBox="1">
            <a:spLocks noChangeArrowheads="1"/>
          </p:cNvSpPr>
          <p:nvPr/>
        </p:nvSpPr>
        <p:spPr bwMode="auto">
          <a:xfrm>
            <a:off x="7831138" y="2852738"/>
            <a:ext cx="2233612" cy="793750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 lIns="0" tIns="53975" rIns="0" bIns="0">
            <a:spAutoFit/>
          </a:bodyPr>
          <a:lstStyle/>
          <a:p>
            <a:pPr marL="182563" indent="-90488">
              <a:spcBef>
                <a:spcPts val="425"/>
              </a:spcBef>
              <a:buFontTx/>
              <a:buChar char="-"/>
              <a:tabLst>
                <a:tab pos="200025" algn="l"/>
              </a:tabLst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Процессная модель  текущего состояния</a:t>
            </a:r>
          </a:p>
          <a:p>
            <a:pPr marL="182563" indent="-90488">
              <a:buFontTx/>
              <a:buChar char="-"/>
              <a:tabLst>
                <a:tab pos="200025" algn="l"/>
              </a:tabLst>
            </a:pPr>
            <a:r>
              <a:rPr lang="ru-RU" altLang="ru-RU" sz="1600">
                <a:latin typeface="Times New Roman" pitchFamily="18" charset="0"/>
                <a:cs typeface="Times New Roman" pitchFamily="18" charset="0"/>
              </a:rPr>
              <a:t>Коренные причины</a:t>
            </a:r>
          </a:p>
        </p:txBody>
      </p:sp>
      <p:sp>
        <p:nvSpPr>
          <p:cNvPr id="7223" name="object 53"/>
          <p:cNvSpPr>
            <a:spLocks noChangeArrowheads="1"/>
          </p:cNvSpPr>
          <p:nvPr/>
        </p:nvSpPr>
        <p:spPr bwMode="auto">
          <a:xfrm>
            <a:off x="7534275" y="4986338"/>
            <a:ext cx="2992438" cy="1028700"/>
          </a:xfrm>
          <a:prstGeom prst="rect">
            <a:avLst/>
          </a:prstGeom>
          <a:blipFill dpi="0" rotWithShape="1">
            <a:blip r:embed="rId20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4" name="object 54"/>
          <p:cNvSpPr>
            <a:spLocks noChangeArrowheads="1"/>
          </p:cNvSpPr>
          <p:nvPr/>
        </p:nvSpPr>
        <p:spPr bwMode="auto">
          <a:xfrm>
            <a:off x="8181975" y="5070475"/>
            <a:ext cx="2195513" cy="995363"/>
          </a:xfrm>
          <a:prstGeom prst="rect">
            <a:avLst/>
          </a:prstGeom>
          <a:blipFill dpi="0" rotWithShape="1">
            <a:blip r:embed="rId21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225" name="object 55"/>
          <p:cNvSpPr>
            <a:spLocks/>
          </p:cNvSpPr>
          <p:nvPr/>
        </p:nvSpPr>
        <p:spPr bwMode="auto">
          <a:xfrm>
            <a:off x="8069263" y="5086350"/>
            <a:ext cx="0" cy="863600"/>
          </a:xfrm>
          <a:custGeom>
            <a:avLst/>
            <a:gdLst>
              <a:gd name="T0" fmla="*/ 0 h 864235"/>
              <a:gd name="T1" fmla="*/ 859673 h 864235"/>
              <a:gd name="T2" fmla="*/ 0 60000 65536"/>
              <a:gd name="T3" fmla="*/ 0 60000 65536"/>
              <a:gd name="T4" fmla="*/ 0 h 864235"/>
              <a:gd name="T5" fmla="*/ 864235 h 864235"/>
            </a:gdLst>
            <a:ahLst/>
            <a:cxnLst>
              <a:cxn ang="T2">
                <a:pos x="0" y="T0"/>
              </a:cxn>
              <a:cxn ang="T3">
                <a:pos x="0" y="T1"/>
              </a:cxn>
            </a:cxnLst>
            <a:rect l="0" t="T4" r="0" b="T5"/>
            <a:pathLst>
              <a:path h="864235">
                <a:moveTo>
                  <a:pt x="0" y="0"/>
                </a:moveTo>
                <a:lnTo>
                  <a:pt x="0" y="864108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7226" name="object 56"/>
          <p:cNvSpPr>
            <a:spLocks/>
          </p:cNvSpPr>
          <p:nvPr/>
        </p:nvSpPr>
        <p:spPr bwMode="auto">
          <a:xfrm>
            <a:off x="7580313" y="5010150"/>
            <a:ext cx="488950" cy="238125"/>
          </a:xfrm>
          <a:custGeom>
            <a:avLst/>
            <a:gdLst>
              <a:gd name="T0" fmla="*/ 484660 w 489584"/>
              <a:gd name="T1" fmla="*/ 241978 h 237489"/>
              <a:gd name="T2" fmla="*/ 300287 w 489584"/>
              <a:gd name="T3" fmla="*/ 241978 h 237489"/>
              <a:gd name="T4" fmla="*/ 0 w 489584"/>
              <a:gd name="T5" fmla="*/ 0 h 237489"/>
              <a:gd name="T6" fmla="*/ 0 60000 65536"/>
              <a:gd name="T7" fmla="*/ 0 60000 65536"/>
              <a:gd name="T8" fmla="*/ 0 60000 65536"/>
              <a:gd name="T9" fmla="*/ 0 w 489584"/>
              <a:gd name="T10" fmla="*/ 0 h 237489"/>
              <a:gd name="T11" fmla="*/ 489584 w 489584"/>
              <a:gd name="T12" fmla="*/ 237489 h 23748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489584" h="237489">
                <a:moveTo>
                  <a:pt x="489076" y="237490"/>
                </a:moveTo>
                <a:lnTo>
                  <a:pt x="303022" y="237490"/>
                </a:lnTo>
                <a:lnTo>
                  <a:pt x="0" y="0"/>
                </a:lnTo>
              </a:path>
            </a:pathLst>
          </a:custGeom>
          <a:noFill/>
          <a:ln w="9144">
            <a:solidFill>
              <a:srgbClr val="3300CC"/>
            </a:solidFill>
            <a:round/>
            <a:headEnd/>
            <a:tailEnd/>
          </a:ln>
        </p:spPr>
        <p:txBody>
          <a:bodyPr lIns="0" tIns="0" rIns="0" bIns="0"/>
          <a:lstStyle/>
          <a:p>
            <a:endParaRPr lang="ru-RU"/>
          </a:p>
        </p:txBody>
      </p:sp>
      <p:sp>
        <p:nvSpPr>
          <p:cNvPr id="66" name="object 57"/>
          <p:cNvSpPr txBox="1"/>
          <p:nvPr/>
        </p:nvSpPr>
        <p:spPr>
          <a:xfrm>
            <a:off x="8255000" y="5086350"/>
            <a:ext cx="2233613" cy="792163"/>
          </a:xfrm>
          <a:prstGeom prst="rect">
            <a:avLst/>
          </a:prstGeom>
          <a:solidFill>
            <a:srgbClr val="FFFFFF"/>
          </a:solidFill>
        </p:spPr>
        <p:txBody>
          <a:bodyPr lIns="0" tIns="53975" rIns="0" bIns="0">
            <a:spAutoFit/>
          </a:bodyPr>
          <a:lstStyle/>
          <a:p>
            <a:pPr marL="201295" indent="-109220">
              <a:spcBef>
                <a:spcPts val="425"/>
              </a:spcBef>
              <a:buFontTx/>
              <a:buChar char="-"/>
              <a:tabLst>
                <a:tab pos="201930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Процессная</a:t>
            </a:r>
            <a:r>
              <a:rPr sz="1600" spc="1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25" dirty="0">
                <a:latin typeface="Times New Roman" panose="02020603050405020304" pitchFamily="18" charset="0"/>
                <a:cs typeface="Times New Roman" panose="02020603050405020304" pitchFamily="18" charset="0"/>
              </a:rPr>
              <a:t>модель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184150">
              <a:spcBef>
                <a:spcPts val="5"/>
              </a:spcBef>
              <a:defRPr/>
            </a:pPr>
            <a:r>
              <a:rPr sz="1600" spc="-2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будущего</a:t>
            </a:r>
            <a:r>
              <a:rPr sz="1600" spc="5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состояния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01295" indent="-109220">
              <a:buFontTx/>
              <a:buChar char="-"/>
              <a:tabLst>
                <a:tab pos="201930" algn="l"/>
              </a:tabLst>
              <a:defRPr/>
            </a:pPr>
            <a:r>
              <a:rPr sz="1600" spc="-1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Решения</a:t>
            </a:r>
            <a:endParaRPr sz="160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8196" name="Прямоугольник 6"/>
          <p:cNvSpPr>
            <a:spLocks noChangeArrowheads="1"/>
          </p:cNvSpPr>
          <p:nvPr/>
        </p:nvSpPr>
        <p:spPr bwMode="auto">
          <a:xfrm>
            <a:off x="2676525" y="2027238"/>
            <a:ext cx="7267575" cy="10779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1 этап</a:t>
            </a:r>
          </a:p>
          <a:p>
            <a:r>
              <a:rPr lang="ru-RU" altLang="ru-RU" sz="32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ПОДГОТОВКА К КАРТИРОВАНИЮ</a:t>
            </a:r>
            <a:endParaRPr lang="ru-RU" altLang="ru-RU" sz="3200">
              <a:solidFill>
                <a:srgbClr val="FF0000"/>
              </a:solidFill>
            </a:endParaRP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10" name="Прямая соединительная линия 9"/>
          <p:cNvCxnSpPr/>
          <p:nvPr/>
        </p:nvCxnSpPr>
        <p:spPr>
          <a:xfrm>
            <a:off x="0" y="5911850"/>
            <a:ext cx="12192000" cy="0"/>
          </a:xfrm>
          <a:prstGeom prst="line">
            <a:avLst/>
          </a:prstGeom>
          <a:ln w="19050">
            <a:solidFill>
              <a:srgbClr val="EA252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36868" name="Rectangle 3"/>
          <p:cNvSpPr txBox="1">
            <a:spLocks noChangeArrowheads="1"/>
          </p:cNvSpPr>
          <p:nvPr/>
        </p:nvSpPr>
        <p:spPr bwMode="auto">
          <a:xfrm>
            <a:off x="682625" y="1100138"/>
            <a:ext cx="11009313" cy="1436687"/>
          </a:xfrm>
          <a:prstGeom prst="rect">
            <a:avLst/>
          </a:prstGeom>
          <a:noFill/>
          <a:ln>
            <a:noFill/>
          </a:ln>
          <a:extLst/>
        </p:spPr>
        <p:txBody>
          <a:bodyPr/>
          <a:lstStyle>
            <a:lvl1pPr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Char char="•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lnSpc>
                <a:spcPct val="90000"/>
              </a:lnSpc>
              <a:spcBef>
                <a:spcPts val="5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1. Прояснение ожиданий заказчиков (+спонсора) проекта по поводу улучшения процесса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2. Формирование команды картирования 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Определение подлинных проблем (или потенциальных возможностей) в процессе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4. Определение границ картирования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5. Постановка целей картирования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r>
              <a:rPr lang="ru-RU" altLang="ru-RU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6. Определение целевых показателей и индикаторов</a:t>
            </a:r>
          </a:p>
          <a:p>
            <a:pPr indent="457200"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lnSpc>
                <a:spcPct val="100000"/>
              </a:lnSpc>
              <a:spcBef>
                <a:spcPct val="0"/>
              </a:spcBef>
              <a:buFontTx/>
              <a:buNone/>
              <a:defRPr/>
            </a:pPr>
            <a:endParaRPr lang="ru-RU" altLang="ru-RU" sz="24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8917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7769225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pPr indent="457200">
              <a:defRPr/>
            </a:pPr>
            <a:r>
              <a:rPr lang="ru-RU" sz="3200" b="1" spc="-10" dirty="0">
                <a:latin typeface="Times New Roman" pitchFamily="18" charset="0"/>
                <a:cs typeface="Times New Roman" pitchFamily="18" charset="0"/>
              </a:rPr>
              <a:t>ОСНОВНЫЕ ЗАДАЧИ </a:t>
            </a:r>
            <a:r>
              <a:rPr lang="ru-RU" sz="3200" b="1" dirty="0">
                <a:latin typeface="Times New Roman" pitchFamily="18" charset="0"/>
                <a:cs typeface="Times New Roman" pitchFamily="18" charset="0"/>
              </a:rPr>
              <a:t>1-ГО </a:t>
            </a:r>
            <a:r>
              <a:rPr lang="ru-RU" sz="3200" b="1" spc="-15" dirty="0">
                <a:latin typeface="Times New Roman" pitchFamily="18" charset="0"/>
                <a:cs typeface="Times New Roman" pitchFamily="18" charset="0"/>
              </a:rPr>
              <a:t>ЭТАПА:</a:t>
            </a:r>
            <a:endParaRPr lang="ru-RU" altLang="ru-RU" sz="32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Прямоугольник 6"/>
          <p:cNvSpPr>
            <a:spLocks noChangeArrowheads="1"/>
          </p:cNvSpPr>
          <p:nvPr/>
        </p:nvSpPr>
        <p:spPr bwMode="auto">
          <a:xfrm>
            <a:off x="8904288" y="2949575"/>
            <a:ext cx="2906712" cy="2678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Успех картирования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на 50% определяется</a:t>
            </a:r>
          </a:p>
          <a:p>
            <a:pPr algn="ctr"/>
            <a:r>
              <a:rPr lang="ru-RU" altLang="ru-RU" sz="2800" b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качеством планирования!</a:t>
            </a:r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Прямоугольник 10"/>
          <p:cNvSpPr/>
          <p:nvPr/>
        </p:nvSpPr>
        <p:spPr>
          <a:xfrm>
            <a:off x="0" y="5949950"/>
            <a:ext cx="12192000" cy="908050"/>
          </a:xfrm>
          <a:prstGeom prst="rect">
            <a:avLst/>
          </a:prstGeom>
          <a:solidFill>
            <a:srgbClr val="EA252C"/>
          </a:solidFill>
          <a:ln>
            <a:solidFill>
              <a:srgbClr val="EA252C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ru-RU"/>
          </a:p>
        </p:txBody>
      </p:sp>
      <p:sp>
        <p:nvSpPr>
          <p:cNvPr id="10243" name="Прямоугольник 6"/>
          <p:cNvSpPr>
            <a:spLocks noChangeArrowheads="1"/>
          </p:cNvSpPr>
          <p:nvPr/>
        </p:nvSpPr>
        <p:spPr bwMode="auto">
          <a:xfrm>
            <a:off x="781050" y="338138"/>
            <a:ext cx="8570913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none">
            <a:spAutoFit/>
          </a:bodyPr>
          <a:lstStyle/>
          <a:p>
            <a:r>
              <a:rPr lang="ru-RU" altLang="ru-RU" sz="3200" b="1">
                <a:latin typeface="Times New Roman" pitchFamily="18" charset="0"/>
                <a:cs typeface="Times New Roman" pitchFamily="18" charset="0"/>
              </a:rPr>
              <a:t>ОПРЕДЕЛЕНИЕ ПОДЛИННЫХ ПРОБЛЕМ</a:t>
            </a:r>
          </a:p>
        </p:txBody>
      </p:sp>
      <p:sp>
        <p:nvSpPr>
          <p:cNvPr id="10244" name="object 3"/>
          <p:cNvSpPr>
            <a:spLocks noChangeArrowheads="1"/>
          </p:cNvSpPr>
          <p:nvPr/>
        </p:nvSpPr>
        <p:spPr bwMode="auto">
          <a:xfrm>
            <a:off x="1260475" y="903288"/>
            <a:ext cx="9629775" cy="5026025"/>
          </a:xfrm>
          <a:prstGeom prst="rect">
            <a:avLst/>
          </a:prstGeom>
          <a:blipFill dpi="0" rotWithShape="1">
            <a:blip r:embed="rId3"/>
            <a:srcRect/>
            <a:stretch>
              <a:fillRect/>
            </a:stretch>
          </a:blipFill>
          <a:ln w="9525">
            <a:noFill/>
            <a:miter lim="800000"/>
            <a:headEnd/>
            <a:tailEnd/>
          </a:ln>
        </p:spPr>
        <p:txBody>
          <a:bodyPr lIns="0" tIns="0" rIns="0" bIns="0"/>
          <a:lstStyle/>
          <a:p>
            <a:endParaRPr lang="ru-RU" altLang="ru-RU"/>
          </a:p>
        </p:txBody>
      </p:sp>
    </p:spTree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682</TotalTime>
  <Words>1473</Words>
  <Application>Microsoft Office PowerPoint</Application>
  <PresentationFormat>Широкоэкранный</PresentationFormat>
  <Paragraphs>328</Paragraphs>
  <Slides>31</Slides>
  <Notes>31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5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31</vt:i4>
      </vt:variant>
    </vt:vector>
  </HeadingPairs>
  <TitlesOfParts>
    <vt:vector size="37" baseType="lpstr">
      <vt:lpstr>Arial</vt:lpstr>
      <vt:lpstr>Calibri</vt:lpstr>
      <vt:lpstr>Calibri Light</vt:lpstr>
      <vt:lpstr>Cambria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VladimIR</dc:creator>
  <cp:lastModifiedBy>User</cp:lastModifiedBy>
  <cp:revision>107</cp:revision>
  <dcterms:created xsi:type="dcterms:W3CDTF">2017-04-04T06:36:40Z</dcterms:created>
  <dcterms:modified xsi:type="dcterms:W3CDTF">2022-10-24T07:43:29Z</dcterms:modified>
</cp:coreProperties>
</file>